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61"/>
  </p:notesMasterIdLst>
  <p:sldIdLst>
    <p:sldId id="306" r:id="rId2"/>
    <p:sldId id="376" r:id="rId3"/>
    <p:sldId id="379" r:id="rId4"/>
    <p:sldId id="406" r:id="rId5"/>
    <p:sldId id="381" r:id="rId6"/>
    <p:sldId id="380" r:id="rId7"/>
    <p:sldId id="378" r:id="rId8"/>
    <p:sldId id="377" r:id="rId9"/>
    <p:sldId id="382" r:id="rId10"/>
    <p:sldId id="383" r:id="rId11"/>
    <p:sldId id="364" r:id="rId12"/>
    <p:sldId id="407" r:id="rId13"/>
    <p:sldId id="385" r:id="rId14"/>
    <p:sldId id="386" r:id="rId15"/>
    <p:sldId id="367" r:id="rId16"/>
    <p:sldId id="374" r:id="rId17"/>
    <p:sldId id="368" r:id="rId18"/>
    <p:sldId id="363" r:id="rId19"/>
    <p:sldId id="365" r:id="rId20"/>
    <p:sldId id="366" r:id="rId21"/>
    <p:sldId id="417" r:id="rId22"/>
    <p:sldId id="387" r:id="rId23"/>
    <p:sldId id="388" r:id="rId24"/>
    <p:sldId id="390" r:id="rId25"/>
    <p:sldId id="391" r:id="rId26"/>
    <p:sldId id="392" r:id="rId27"/>
    <p:sldId id="393" r:id="rId28"/>
    <p:sldId id="409" r:id="rId29"/>
    <p:sldId id="394" r:id="rId30"/>
    <p:sldId id="395" r:id="rId31"/>
    <p:sldId id="404" r:id="rId32"/>
    <p:sldId id="396" r:id="rId33"/>
    <p:sldId id="397" r:id="rId34"/>
    <p:sldId id="398" r:id="rId35"/>
    <p:sldId id="399" r:id="rId36"/>
    <p:sldId id="400" r:id="rId37"/>
    <p:sldId id="401" r:id="rId38"/>
    <p:sldId id="411" r:id="rId39"/>
    <p:sldId id="402" r:id="rId40"/>
    <p:sldId id="373"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375" r:id="rId55"/>
    <p:sldId id="412" r:id="rId56"/>
    <p:sldId id="413" r:id="rId57"/>
    <p:sldId id="414" r:id="rId58"/>
    <p:sldId id="415" r:id="rId59"/>
    <p:sldId id="354"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8" autoAdjust="0"/>
    <p:restoredTop sz="94660"/>
  </p:normalViewPr>
  <p:slideViewPr>
    <p:cSldViewPr>
      <p:cViewPr>
        <p:scale>
          <a:sx n="100" d="100"/>
          <a:sy n="100" d="100"/>
        </p:scale>
        <p:origin x="-1296" y="-708"/>
      </p:cViewPr>
      <p:guideLst>
        <p:guide orient="horz" pos="1620"/>
        <p:guide pos="2880"/>
      </p:guideLst>
    </p:cSldViewPr>
  </p:slideViewPr>
  <p:notesTextViewPr>
    <p:cViewPr>
      <p:scale>
        <a:sx n="100" d="100"/>
        <a:sy n="100" d="100"/>
      </p:scale>
      <p:origin x="0" y="0"/>
    </p:cViewPr>
  </p:notesTextViewPr>
  <p:sorterViewPr>
    <p:cViewPr>
      <p:scale>
        <a:sx n="125" d="100"/>
        <a:sy n="12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7/16/2018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2</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11</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12</a:t>
            </a:fld>
            <a:endParaRPr lang="zh-CN" altLang="en-US" dirty="0"/>
          </a:p>
        </p:txBody>
      </p:sp>
    </p:spTree>
    <p:extLst>
      <p:ext uri="{BB962C8B-B14F-4D97-AF65-F5344CB8AC3E}">
        <p14:creationId xmlns:p14="http://schemas.microsoft.com/office/powerpoint/2010/main" xmlns="" val="284963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13</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14</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15</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16</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17</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18</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19</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20</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3</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21</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22</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23</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24</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25</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26</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27</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29</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30</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31</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4</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32</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33</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34</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35</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36</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37</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38</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39</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40</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54</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5</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55</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56</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57</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pPr/>
              <a:t>58</a:t>
            </a:fld>
            <a:endParaRPr lang="zh-CN" altLang="en-US" dirty="0"/>
          </a:p>
        </p:txBody>
      </p:sp>
    </p:spTree>
    <p:extLst>
      <p:ext uri="{BB962C8B-B14F-4D97-AF65-F5344CB8AC3E}">
        <p14:creationId xmlns="" xmlns:p14="http://schemas.microsoft.com/office/powerpoint/2010/main" val="2849630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9D8D5A-8C1C-4BFE-81EB-A1BF4854C524}" type="slidenum">
              <a:rPr lang="zh-CN" altLang="en-US" smtClean="0"/>
              <a:pPr/>
              <a:t>59</a:t>
            </a:fld>
            <a:endParaRPr lang="zh-CN" altLang="en-US"/>
          </a:p>
        </p:txBody>
      </p:sp>
    </p:spTree>
    <p:extLst>
      <p:ext uri="{BB962C8B-B14F-4D97-AF65-F5344CB8AC3E}">
        <p14:creationId xmlns="" xmlns:p14="http://schemas.microsoft.com/office/powerpoint/2010/main" val="2686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6</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7</a:t>
            </a:fld>
            <a:endParaRPr lang="zh-CN" altLang="en-US"/>
          </a:p>
        </p:txBody>
      </p:sp>
    </p:spTree>
    <p:extLst>
      <p:ext uri="{BB962C8B-B14F-4D97-AF65-F5344CB8AC3E}">
        <p14:creationId xmlns:p14="http://schemas.microsoft.com/office/powerpoint/2010/main" xmlns="" val="161398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8</a:t>
            </a:fld>
            <a:endParaRPr lang="zh-CN" altLang="en-US"/>
          </a:p>
        </p:txBody>
      </p:sp>
    </p:spTree>
    <p:extLst>
      <p:ext uri="{BB962C8B-B14F-4D97-AF65-F5344CB8AC3E}">
        <p14:creationId xmlns:p14="http://schemas.microsoft.com/office/powerpoint/2010/main" xmlns="" val="161398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9</a:t>
            </a:fld>
            <a:endParaRPr lang="zh-CN" altLang="en-US"/>
          </a:p>
        </p:txBody>
      </p:sp>
    </p:spTree>
    <p:extLst>
      <p:ext uri="{BB962C8B-B14F-4D97-AF65-F5344CB8AC3E}">
        <p14:creationId xmlns="" xmlns:p14="http://schemas.microsoft.com/office/powerpoint/2010/main" val="161398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10</a:t>
            </a:fld>
            <a:endParaRPr lang="zh-CN" altLang="en-US"/>
          </a:p>
        </p:txBody>
      </p:sp>
    </p:spTree>
    <p:extLst>
      <p:ext uri="{BB962C8B-B14F-4D97-AF65-F5344CB8AC3E}">
        <p14:creationId xmlns:p14="http://schemas.microsoft.com/office/powerpoint/2010/main" xmlns="" val="161398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485900"/>
            <a:ext cx="7772400" cy="1407321"/>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2893221"/>
            <a:ext cx="6400800" cy="13149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09BDC11D-C56D-43F7-9324-A802D50A1050}" type="datetimeFigureOut">
              <a:rPr lang="en-US" smtClean="0"/>
              <a:pPr/>
              <a:t>7/16/2018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9BDC11D-C56D-43F7-9324-A802D50A1050}" type="datetimeFigureOut">
              <a:rPr lang="en-US" smtClean="0"/>
              <a:pPr/>
              <a:t>7/16/2018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86644" y="205980"/>
            <a:ext cx="1400156" cy="4388644"/>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05980"/>
            <a:ext cx="6829444" cy="43886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9BDC11D-C56D-43F7-9324-A802D50A1050}" type="datetimeFigureOut">
              <a:rPr lang="en-US" smtClean="0"/>
              <a:pPr/>
              <a:t>7/16/2018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9BDC11D-C56D-43F7-9324-A802D50A1050}" type="datetimeFigureOut">
              <a:rPr lang="en-US" smtClean="0"/>
              <a:pPr/>
              <a:t>7/16/2018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890612"/>
            <a:ext cx="7772400" cy="1395638"/>
          </a:xfrm>
        </p:spPr>
        <p:txBody>
          <a:bodyPr anchor="t"/>
          <a:lstStyle>
            <a:lvl1pPr algn="l">
              <a:defRPr sz="44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767321"/>
            <a:ext cx="7772400" cy="11259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9BDC11D-C56D-43F7-9324-A802D50A1050}" type="datetimeFigureOut">
              <a:rPr lang="en-US" smtClean="0"/>
              <a:pPr/>
              <a:t>7/16/2018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E16EE1C3-4C97-4D89-86D4-AB0FC9C35D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09BDC11D-C56D-43F7-9324-A802D50A1050}" type="datetimeFigureOut">
              <a:rPr lang="en-US" smtClean="0"/>
              <a:pPr/>
              <a:t>7/16/2018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09BDC11D-C56D-43F7-9324-A802D50A1050}" type="datetimeFigureOut">
              <a:rPr lang="en-US" smtClean="0"/>
              <a:pPr/>
              <a:t>7/16/2018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E16EE1C3-4C97-4D89-86D4-AB0FC9C35DCF}" type="slidenum">
              <a:rPr lang="en-US" smtClean="0"/>
              <a:pPr/>
              <a:t>‹#›</a:t>
            </a:fld>
            <a:endParaRPr 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09BDC11D-C56D-43F7-9324-A802D50A1050}" type="datetimeFigureOut">
              <a:rPr lang="en-US" smtClean="0"/>
              <a:pPr/>
              <a:t>7/16/2018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BDC11D-C56D-43F7-9324-A802D50A1050}" type="datetimeFigureOut">
              <a:rPr lang="en-US" smtClean="0"/>
              <a:pPr/>
              <a:t>7/16/2018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6258" y="285750"/>
            <a:ext cx="2667000" cy="1375166"/>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352800" y="285750"/>
            <a:ext cx="5410200" cy="43088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326258" y="1660915"/>
            <a:ext cx="2667000" cy="29341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09BDC11D-C56D-43F7-9324-A802D50A1050}" type="datetimeFigureOut">
              <a:rPr lang="en-US" smtClean="0"/>
              <a:pPr/>
              <a:t>7/16/2018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1580474" y="415301"/>
            <a:ext cx="7349244" cy="3556148"/>
            <a:chOff x="428596" y="553734"/>
            <a:chExt cx="7349244" cy="4741531"/>
          </a:xfrm>
        </p:grpSpPr>
        <p:sp>
          <p:nvSpPr>
            <p:cNvPr id="16" name="矩形 15"/>
            <p:cNvSpPr/>
            <p:nvPr userDrawn="1"/>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矩形 16"/>
            <p:cNvSpPr/>
            <p:nvPr userDrawn="1"/>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矩形 17"/>
            <p:cNvSpPr/>
            <p:nvPr userDrawn="1"/>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图片占位符 2"/>
          <p:cNvSpPr>
            <a:spLocks noGrp="1"/>
          </p:cNvSpPr>
          <p:nvPr>
            <p:ph type="pic" idx="1"/>
          </p:nvPr>
        </p:nvSpPr>
        <p:spPr>
          <a:xfrm>
            <a:off x="1651912" y="459583"/>
            <a:ext cx="7215238" cy="3451631"/>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useBgFill="1">
        <p:nvSpPr>
          <p:cNvPr id="2" name="标题 1"/>
          <p:cNvSpPr>
            <a:spLocks noGrp="1"/>
          </p:cNvSpPr>
          <p:nvPr>
            <p:ph type="title"/>
          </p:nvPr>
        </p:nvSpPr>
        <p:spPr>
          <a:xfrm>
            <a:off x="0" y="446472"/>
            <a:ext cx="1357290" cy="4268420"/>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714480" y="4111243"/>
            <a:ext cx="7215238" cy="603647"/>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09BDC11D-C56D-43F7-9324-A802D50A1050}" type="datetimeFigureOut">
              <a:rPr lang="en-US" smtClean="0"/>
              <a:pPr/>
              <a:t>7/16/2018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E16EE1C3-4C97-4D89-86D4-AB0FC9C35D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200150"/>
            <a:ext cx="8229600" cy="354330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8878" y="4862998"/>
            <a:ext cx="2133600" cy="273844"/>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09BDC11D-C56D-43F7-9324-A802D50A1050}" type="datetimeFigureOut">
              <a:rPr lang="en-US" smtClean="0"/>
              <a:pPr/>
              <a:t>7/16/2018</a:t>
            </a:fld>
            <a:endParaRPr lang="en-US"/>
          </a:p>
        </p:txBody>
      </p:sp>
      <p:sp>
        <p:nvSpPr>
          <p:cNvPr id="5" name="页脚占位符 4"/>
          <p:cNvSpPr>
            <a:spLocks noGrp="1"/>
          </p:cNvSpPr>
          <p:nvPr>
            <p:ph type="ftr" sz="quarter" idx="3"/>
          </p:nvPr>
        </p:nvSpPr>
        <p:spPr>
          <a:xfrm>
            <a:off x="3124200" y="4862998"/>
            <a:ext cx="2895600" cy="273844"/>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992644" y="4862998"/>
            <a:ext cx="2133600" cy="273844"/>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E16EE1C3-4C97-4D89-86D4-AB0FC9C35D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Rounded Rectangle 86"/>
          <p:cNvSpPr/>
          <p:nvPr/>
        </p:nvSpPr>
        <p:spPr>
          <a:xfrm rot="754689">
            <a:off x="-276830" y="3912812"/>
            <a:ext cx="4523149" cy="4523149"/>
          </a:xfrm>
          <a:prstGeom prst="roundRect">
            <a:avLst>
              <a:gd name="adj" fmla="val 5797"/>
            </a:avLst>
          </a:prstGeom>
          <a:noFill/>
          <a:ln w="6350">
            <a:gradFill>
              <a:gsLst>
                <a:gs pos="0">
                  <a:schemeClr val="bg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Rounded Rectangle 85"/>
          <p:cNvSpPr/>
          <p:nvPr/>
        </p:nvSpPr>
        <p:spPr>
          <a:xfrm rot="20700000">
            <a:off x="2924768" y="3764674"/>
            <a:ext cx="4328177" cy="4328177"/>
          </a:xfrm>
          <a:prstGeom prst="roundRect">
            <a:avLst>
              <a:gd name="adj" fmla="val 5797"/>
            </a:avLst>
          </a:prstGeom>
          <a:noFill/>
          <a:ln w="6350">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Rounded Rectangle 10"/>
          <p:cNvSpPr/>
          <p:nvPr/>
        </p:nvSpPr>
        <p:spPr>
          <a:xfrm rot="754689">
            <a:off x="1134677" y="4955015"/>
            <a:ext cx="4523149" cy="4523149"/>
          </a:xfrm>
          <a:prstGeom prst="roundRect">
            <a:avLst>
              <a:gd name="adj" fmla="val 3759"/>
            </a:avLst>
          </a:prstGeom>
          <a:noFill/>
          <a:ln w="6350">
            <a:gradFill>
              <a:gsLst>
                <a:gs pos="0">
                  <a:schemeClr val="bg1">
                    <a:alpha val="61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0" name="直接连接符 19"/>
          <p:cNvCxnSpPr/>
          <p:nvPr/>
        </p:nvCxnSpPr>
        <p:spPr>
          <a:xfrm>
            <a:off x="1714480" y="3286130"/>
            <a:ext cx="59097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928662" y="928676"/>
            <a:ext cx="7458517" cy="1968809"/>
          </a:xfrm>
          <a:prstGeom prst="rect">
            <a:avLst/>
          </a:prstGeom>
        </p:spPr>
        <p:txBody>
          <a:bodyPr wrap="square">
            <a:spAutoFit/>
          </a:bodyPr>
          <a:lstStyle/>
          <a:p>
            <a:pPr algn="ctr">
              <a:lnSpc>
                <a:spcPts val="5100"/>
              </a:lnSpc>
            </a:pPr>
            <a:r>
              <a:rPr lang="en-US" altLang="zh-CN" sz="3600" b="1" dirty="0" smtClean="0">
                <a:latin typeface="隶书" pitchFamily="49" charset="-122"/>
                <a:ea typeface="隶书" pitchFamily="49" charset="-122"/>
                <a:cs typeface="+mj-cs"/>
                <a:sym typeface="微软雅黑" pitchFamily="34" charset="-122"/>
              </a:rPr>
              <a:t>《</a:t>
            </a:r>
            <a:r>
              <a:rPr lang="zh-CN" altLang="en-US" sz="3600" b="1" dirty="0" smtClean="0">
                <a:latin typeface="隶书" pitchFamily="49" charset="-122"/>
                <a:ea typeface="隶书" pitchFamily="49" charset="-122"/>
                <a:cs typeface="+mj-cs"/>
                <a:sym typeface="微软雅黑" pitchFamily="34" charset="-122"/>
              </a:rPr>
              <a:t>深圳市生产经营单位安全生产</a:t>
            </a:r>
            <a:endParaRPr lang="en-US" altLang="zh-CN" sz="3600" b="1" dirty="0" smtClean="0">
              <a:latin typeface="隶书" pitchFamily="49" charset="-122"/>
              <a:ea typeface="隶书" pitchFamily="49" charset="-122"/>
              <a:cs typeface="+mj-cs"/>
              <a:sym typeface="微软雅黑" pitchFamily="34" charset="-122"/>
            </a:endParaRPr>
          </a:p>
          <a:p>
            <a:pPr algn="ctr">
              <a:lnSpc>
                <a:spcPts val="5100"/>
              </a:lnSpc>
            </a:pPr>
            <a:r>
              <a:rPr lang="zh-CN" altLang="en-US" sz="3600" b="1" dirty="0" smtClean="0">
                <a:latin typeface="隶书" pitchFamily="49" charset="-122"/>
                <a:ea typeface="隶书" pitchFamily="49" charset="-122"/>
                <a:cs typeface="+mj-cs"/>
                <a:sym typeface="微软雅黑" pitchFamily="34" charset="-122"/>
              </a:rPr>
              <a:t>主体责任规定</a:t>
            </a:r>
            <a:r>
              <a:rPr lang="en-US" altLang="zh-CN" sz="3600" b="1" dirty="0" smtClean="0">
                <a:latin typeface="隶书" pitchFamily="49" charset="-122"/>
                <a:ea typeface="隶书" pitchFamily="49" charset="-122"/>
                <a:cs typeface="+mj-cs"/>
                <a:sym typeface="微软雅黑" pitchFamily="34" charset="-122"/>
              </a:rPr>
              <a:t>》</a:t>
            </a:r>
          </a:p>
          <a:p>
            <a:pPr algn="ctr">
              <a:lnSpc>
                <a:spcPts val="5100"/>
              </a:lnSpc>
            </a:pPr>
            <a:r>
              <a:rPr lang="zh-CN" altLang="en-US" sz="3600" b="1" dirty="0" smtClean="0">
                <a:latin typeface="隶书" pitchFamily="49" charset="-122"/>
                <a:ea typeface="隶书" pitchFamily="49" charset="-122"/>
                <a:cs typeface="+mj-cs"/>
                <a:sym typeface="微软雅黑" pitchFamily="34" charset="-122"/>
              </a:rPr>
              <a:t>解  读</a:t>
            </a:r>
            <a:endParaRPr lang="zh-CN" altLang="en-US" sz="3600" b="1" dirty="0">
              <a:latin typeface="隶书" pitchFamily="49" charset="-122"/>
              <a:ea typeface="隶书" pitchFamily="49" charset="-122"/>
              <a:cs typeface="+mj-cs"/>
              <a:sym typeface="微软雅黑" pitchFamily="34" charset="-122"/>
            </a:endParaRPr>
          </a:p>
        </p:txBody>
      </p:sp>
      <p:sp>
        <p:nvSpPr>
          <p:cNvPr id="22" name="TextBox 7"/>
          <p:cNvSpPr>
            <a:spLocks noChangeArrowheads="1"/>
          </p:cNvSpPr>
          <p:nvPr/>
        </p:nvSpPr>
        <p:spPr bwMode="auto">
          <a:xfrm>
            <a:off x="2000232" y="3571882"/>
            <a:ext cx="5568471" cy="795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lnSpc>
                <a:spcPts val="3100"/>
              </a:lnSpc>
            </a:pPr>
            <a:r>
              <a:rPr lang="zh-CN" altLang="en-US" sz="2000" dirty="0" smtClean="0">
                <a:latin typeface="华文楷体" pitchFamily="2" charset="-122"/>
                <a:ea typeface="华文楷体" pitchFamily="2" charset="-122"/>
                <a:sym typeface="微软雅黑" pitchFamily="34" charset="-122"/>
              </a:rPr>
              <a:t>谢晓宏</a:t>
            </a:r>
            <a:endParaRPr lang="en-US" altLang="zh-CN" sz="2000" dirty="0" smtClean="0">
              <a:latin typeface="华文楷体" pitchFamily="2" charset="-122"/>
              <a:ea typeface="华文楷体" pitchFamily="2" charset="-122"/>
              <a:sym typeface="微软雅黑" pitchFamily="34" charset="-122"/>
            </a:endParaRPr>
          </a:p>
          <a:p>
            <a:pPr algn="ctr">
              <a:lnSpc>
                <a:spcPts val="3100"/>
              </a:lnSpc>
            </a:pPr>
            <a:r>
              <a:rPr lang="zh-CN" altLang="en-US" sz="2000" dirty="0" smtClean="0">
                <a:latin typeface="华文楷体" pitchFamily="2" charset="-122"/>
                <a:ea typeface="华文楷体" pitchFamily="2" charset="-122"/>
                <a:sym typeface="微软雅黑" pitchFamily="34" charset="-122"/>
              </a:rPr>
              <a:t>深圳市安全管理委员会办公室</a:t>
            </a:r>
            <a:endParaRPr lang="zh-CN" altLang="en-US" sz="2000" dirty="0">
              <a:latin typeface="华文楷体" pitchFamily="2" charset="-122"/>
              <a:ea typeface="华文楷体" pitchFamily="2" charset="-122"/>
              <a:sym typeface="微软雅黑" pitchFamily="34" charset="-122"/>
            </a:endParaRPr>
          </a:p>
        </p:txBody>
      </p:sp>
      <p:sp>
        <p:nvSpPr>
          <p:cNvPr id="13" name="Rounded Rectangle 86"/>
          <p:cNvSpPr/>
          <p:nvPr/>
        </p:nvSpPr>
        <p:spPr>
          <a:xfrm rot="754689">
            <a:off x="3380823" y="4311275"/>
            <a:ext cx="4523149" cy="4523149"/>
          </a:xfrm>
          <a:prstGeom prst="roundRect">
            <a:avLst>
              <a:gd name="adj" fmla="val 5797"/>
            </a:avLst>
          </a:prstGeom>
          <a:noFill/>
          <a:ln w="6350">
            <a:gradFill>
              <a:gsLst>
                <a:gs pos="0">
                  <a:schemeClr val="bg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Rounded Rectangle 85"/>
          <p:cNvSpPr/>
          <p:nvPr/>
        </p:nvSpPr>
        <p:spPr>
          <a:xfrm rot="20700000">
            <a:off x="5867364" y="4064446"/>
            <a:ext cx="4328177" cy="4328177"/>
          </a:xfrm>
          <a:prstGeom prst="roundRect">
            <a:avLst>
              <a:gd name="adj" fmla="val 5797"/>
            </a:avLst>
          </a:prstGeom>
          <a:noFill/>
          <a:ln w="6350">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Rounded Rectangle 10"/>
          <p:cNvSpPr/>
          <p:nvPr/>
        </p:nvSpPr>
        <p:spPr>
          <a:xfrm rot="754689">
            <a:off x="4077273" y="5254787"/>
            <a:ext cx="4523149" cy="4523149"/>
          </a:xfrm>
          <a:prstGeom prst="roundRect">
            <a:avLst>
              <a:gd name="adj" fmla="val 3759"/>
            </a:avLst>
          </a:prstGeom>
          <a:noFill/>
          <a:ln w="6350">
            <a:gradFill>
              <a:gsLst>
                <a:gs pos="0">
                  <a:schemeClr val="bg1">
                    <a:alpha val="61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 xmlns:p14="http://schemas.microsoft.com/office/powerpoint/2010/main" val="39941544"/>
      </p:ext>
    </p:extLst>
  </p:cSld>
  <p:clrMapOvr>
    <a:masterClrMapping/>
  </p:clrMapOvr>
  <mc:AlternateContent xmlns:mc="http://schemas.openxmlformats.org/markup-compatibility/2006">
    <mc:Choice xmlns=""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8" presetClass="emph" presetSubtype="0" fill="hold" grpId="1" nodeType="withEffect">
                                  <p:stCondLst>
                                    <p:cond delay="0"/>
                                  </p:stCondLst>
                                  <p:childTnLst>
                                    <p:animRot by="21600000">
                                      <p:cBhvr>
                                        <p:cTn id="10" dur="500" fill="hold"/>
                                        <p:tgtEl>
                                          <p:spTgt spid="11"/>
                                        </p:tgtEl>
                                        <p:attrNameLst>
                                          <p:attrName>r</p:attrName>
                                        </p:attrNameLst>
                                      </p:cBhvr>
                                    </p:animRot>
                                  </p:childTnLst>
                                </p:cTn>
                              </p:par>
                              <p:par>
                                <p:cTn id="11" presetID="23" presetClass="entr" presetSubtype="16" fill="hold" grpId="0" nodeType="withEffect">
                                  <p:stCondLst>
                                    <p:cond delay="20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childTnLst>
                                </p:cTn>
                              </p:par>
                              <p:par>
                                <p:cTn id="15" presetID="8" presetClass="emph" presetSubtype="0" fill="hold" grpId="1" nodeType="withEffect">
                                  <p:stCondLst>
                                    <p:cond delay="200"/>
                                  </p:stCondLst>
                                  <p:childTnLst>
                                    <p:animRot by="21600000">
                                      <p:cBhvr>
                                        <p:cTn id="16" dur="500" fill="hold"/>
                                        <p:tgtEl>
                                          <p:spTgt spid="87"/>
                                        </p:tgtEl>
                                        <p:attrNameLst>
                                          <p:attrName>r</p:attrName>
                                        </p:attrNameLst>
                                      </p:cBhvr>
                                    </p:animRot>
                                  </p:childTnLst>
                                </p:cTn>
                              </p:par>
                              <p:par>
                                <p:cTn id="17" presetID="23" presetClass="entr" presetSubtype="16" fill="hold" grpId="0" nodeType="withEffect">
                                  <p:stCondLst>
                                    <p:cond delay="40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childTnLst>
                                </p:cTn>
                              </p:par>
                              <p:par>
                                <p:cTn id="21" presetID="8" presetClass="emph" presetSubtype="0" fill="hold" grpId="1" nodeType="withEffect">
                                  <p:stCondLst>
                                    <p:cond delay="400"/>
                                  </p:stCondLst>
                                  <p:childTnLst>
                                    <p:animRot by="21600000">
                                      <p:cBhvr>
                                        <p:cTn id="22" dur="500" fill="hold"/>
                                        <p:tgtEl>
                                          <p:spTgt spid="86"/>
                                        </p:tgtEl>
                                        <p:attrNameLst>
                                          <p:attrName>r</p:attrName>
                                        </p:attrNameLst>
                                      </p:cBhvr>
                                    </p:animRot>
                                  </p:childTnLst>
                                </p:cTn>
                              </p:par>
                            </p:childTnLst>
                          </p:cTn>
                        </p:par>
                        <p:par>
                          <p:cTn id="23" fill="hold">
                            <p:stCondLst>
                              <p:cond delay="900"/>
                            </p:stCondLst>
                            <p:childTnLst>
                              <p:par>
                                <p:cTn id="24" presetID="2" presetClass="entr" presetSubtype="8" fill="hold" grpId="0" nodeType="after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par>
                          <p:cTn id="32" fill="hold">
                            <p:stCondLst>
                              <p:cond delay="3000"/>
                            </p:stCondLst>
                            <p:childTnLst>
                              <p:par>
                                <p:cTn id="33" presetID="52" presetClass="entr" presetSubtype="0" fill="hold" grpId="0" nodeType="after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Scale>
                                      <p:cBhvr>
                                        <p:cTn id="35"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22"/>
                                        </p:tgtEl>
                                        <p:attrNameLst>
                                          <p:attrName>ppt_x</p:attrName>
                                          <p:attrName>ppt_y</p:attrName>
                                        </p:attrNameLst>
                                      </p:cBhvr>
                                    </p:animMotion>
                                    <p:animEffect transition="in" filter="fade">
                                      <p:cBhvr>
                                        <p:cTn id="37" dur="500"/>
                                        <p:tgtEl>
                                          <p:spTgt spid="22"/>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8" presetClass="emph" presetSubtype="0" fill="hold" grpId="1" nodeType="withEffect">
                                  <p:stCondLst>
                                    <p:cond delay="0"/>
                                  </p:stCondLst>
                                  <p:childTnLst>
                                    <p:animRot by="21600000">
                                      <p:cBhvr>
                                        <p:cTn id="43" dur="500" fill="hold"/>
                                        <p:tgtEl>
                                          <p:spTgt spid="15"/>
                                        </p:tgtEl>
                                        <p:attrNameLst>
                                          <p:attrName>r</p:attrName>
                                        </p:attrNameLst>
                                      </p:cBhvr>
                                    </p:animRot>
                                  </p:childTnLst>
                                </p:cTn>
                              </p:par>
                              <p:par>
                                <p:cTn id="44" presetID="23" presetClass="entr" presetSubtype="16"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par>
                                <p:cTn id="48" presetID="8" presetClass="emph" presetSubtype="0" fill="hold" grpId="1" nodeType="withEffect">
                                  <p:stCondLst>
                                    <p:cond delay="200"/>
                                  </p:stCondLst>
                                  <p:childTnLst>
                                    <p:animRot by="21600000">
                                      <p:cBhvr>
                                        <p:cTn id="49" dur="500" fill="hold"/>
                                        <p:tgtEl>
                                          <p:spTgt spid="13"/>
                                        </p:tgtEl>
                                        <p:attrNameLst>
                                          <p:attrName>r</p:attrName>
                                        </p:attrNameLst>
                                      </p:cBhvr>
                                    </p:animRot>
                                  </p:childTnLst>
                                </p:cTn>
                              </p:par>
                              <p:par>
                                <p:cTn id="50" presetID="23" presetClass="entr" presetSubtype="16" fill="hold" grpId="0" nodeType="withEffect">
                                  <p:stCondLst>
                                    <p:cond delay="4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childTnLst>
                                </p:cTn>
                              </p:par>
                              <p:par>
                                <p:cTn id="54" presetID="8" presetClass="emph" presetSubtype="0" fill="hold" grpId="1" nodeType="withEffect">
                                  <p:stCondLst>
                                    <p:cond delay="400"/>
                                  </p:stCondLst>
                                  <p:childTnLst>
                                    <p:animRot by="21600000">
                                      <p:cBhvr>
                                        <p:cTn id="55"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6" grpId="0" animBg="1"/>
      <p:bldP spid="86" grpId="1" animBg="1"/>
      <p:bldP spid="11" grpId="0" animBg="1"/>
      <p:bldP spid="11" grpId="1" animBg="1"/>
      <p:bldP spid="21" grpId="0"/>
      <p:bldP spid="22" grpId="0"/>
      <p:bldP spid="13" grpId="0" animBg="1"/>
      <p:bldP spid="13" grpId="1" animBg="1"/>
      <p:bldP spid="14" grpId="0" animBg="1"/>
      <p:bldP spid="14" grpId="1" animBg="1"/>
      <p:bldP spid="15" grpId="0" animBg="1"/>
      <p:bldP spid="1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20123374">
            <a:off x="34705" y="434892"/>
            <a:ext cx="2043741" cy="538161"/>
          </a:xfrm>
          <a:prstGeom prst="rect">
            <a:avLst/>
          </a:prstGeom>
          <a:noFill/>
        </p:spPr>
        <p:txBody>
          <a:bodyPr wrap="square" rtlCol="0">
            <a:spAutoFit/>
          </a:bodyPr>
          <a:lstStyle/>
          <a:p>
            <a:pPr algn="ctr" defTabSz="685800">
              <a:lnSpc>
                <a:spcPct val="130000"/>
              </a:lnSpc>
              <a:defRPr/>
            </a:pPr>
            <a:r>
              <a:rPr lang="zh-CN" altLang="en-US" sz="2400" kern="0" dirty="0" smtClean="0">
                <a:latin typeface="华文新魏" pitchFamily="2" charset="-122"/>
                <a:ea typeface="华文新魏" pitchFamily="2" charset="-122"/>
              </a:rPr>
              <a:t>生产经营单位</a:t>
            </a:r>
            <a:endParaRPr lang="zh-CN" altLang="en-US" sz="2400" kern="0" dirty="0">
              <a:latin typeface="华文新魏" pitchFamily="2" charset="-122"/>
              <a:ea typeface="华文新魏" pitchFamily="2" charset="-122"/>
            </a:endParaRPr>
          </a:p>
        </p:txBody>
      </p:sp>
      <p:grpSp>
        <p:nvGrpSpPr>
          <p:cNvPr id="2" name="组合 69"/>
          <p:cNvGrpSpPr/>
          <p:nvPr/>
        </p:nvGrpSpPr>
        <p:grpSpPr>
          <a:xfrm rot="19980469">
            <a:off x="360556" y="957411"/>
            <a:ext cx="1728191" cy="114955"/>
            <a:chOff x="1763689" y="1700809"/>
            <a:chExt cx="5560050" cy="369840"/>
          </a:xfrm>
        </p:grpSpPr>
        <p:pic>
          <p:nvPicPr>
            <p:cNvPr id="71"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1857356" y="857238"/>
            <a:ext cx="5643602" cy="482953"/>
          </a:xfrm>
          <a:prstGeom prst="rect">
            <a:avLst/>
          </a:prstGeom>
          <a:noFill/>
        </p:spPr>
        <p:txBody>
          <a:bodyPr wrap="square" rtlCol="0">
            <a:spAutoFit/>
          </a:bodyPr>
          <a:lstStyle/>
          <a:p>
            <a:pPr algn="ctr">
              <a:lnSpc>
                <a:spcPts val="3300"/>
              </a:lnSpc>
            </a:pPr>
            <a:r>
              <a:rPr lang="en-US" altLang="zh-CN" sz="2400" b="1" dirty="0" smtClean="0">
                <a:solidFill>
                  <a:schemeClr val="tx1">
                    <a:lumMod val="50000"/>
                    <a:lumOff val="50000"/>
                  </a:schemeClr>
                </a:solidFill>
                <a:latin typeface="微软雅黑" pitchFamily="34" charset="-122"/>
                <a:ea typeface="微软雅黑" pitchFamily="34" charset="-122"/>
              </a:rPr>
              <a:t>《</a:t>
            </a:r>
            <a:r>
              <a:rPr lang="zh-CN" altLang="en-US" sz="2400" b="1" dirty="0" smtClean="0">
                <a:solidFill>
                  <a:schemeClr val="tx1">
                    <a:lumMod val="50000"/>
                    <a:lumOff val="50000"/>
                  </a:schemeClr>
                </a:solidFill>
                <a:latin typeface="微软雅黑" pitchFamily="34" charset="-122"/>
                <a:ea typeface="微软雅黑" pitchFamily="34" charset="-122"/>
              </a:rPr>
              <a:t>广东省安全生产条例</a:t>
            </a:r>
            <a:r>
              <a:rPr lang="en-US" altLang="zh-CN" sz="2400" b="1" dirty="0" smtClean="0">
                <a:solidFill>
                  <a:schemeClr val="tx1">
                    <a:lumMod val="50000"/>
                    <a:lumOff val="50000"/>
                  </a:schemeClr>
                </a:solidFill>
                <a:latin typeface="微软雅黑" pitchFamily="34" charset="-122"/>
                <a:ea typeface="微软雅黑" pitchFamily="34" charset="-122"/>
              </a:rPr>
              <a:t>》</a:t>
            </a:r>
            <a:r>
              <a:rPr lang="zh-CN" altLang="en-US" sz="2400" b="1" dirty="0" smtClean="0">
                <a:solidFill>
                  <a:schemeClr val="tx1">
                    <a:lumMod val="50000"/>
                    <a:lumOff val="50000"/>
                  </a:schemeClr>
                </a:solidFill>
                <a:latin typeface="微软雅黑" pitchFamily="34" charset="-122"/>
                <a:ea typeface="微软雅黑" pitchFamily="34" charset="-122"/>
              </a:rPr>
              <a:t>第五十二条</a:t>
            </a:r>
            <a:endParaRPr lang="zh-CN" altLang="en-US" sz="2400" b="1" dirty="0">
              <a:solidFill>
                <a:schemeClr val="tx1">
                  <a:lumMod val="50000"/>
                  <a:lumOff val="50000"/>
                </a:schemeClr>
              </a:solidFill>
              <a:latin typeface="微软雅黑" pitchFamily="34" charset="-122"/>
              <a:ea typeface="微软雅黑" pitchFamily="34" charset="-122"/>
            </a:endParaRPr>
          </a:p>
        </p:txBody>
      </p:sp>
      <p:sp>
        <p:nvSpPr>
          <p:cNvPr id="26" name="平行四边形 6"/>
          <p:cNvSpPr/>
          <p:nvPr/>
        </p:nvSpPr>
        <p:spPr>
          <a:xfrm>
            <a:off x="1214414" y="2571750"/>
            <a:ext cx="859899" cy="597719"/>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包括</a:t>
            </a:r>
            <a:endParaRPr lang="zh-CN" altLang="en-US" b="1" dirty="0">
              <a:solidFill>
                <a:schemeClr val="tx1"/>
              </a:solidFill>
              <a:latin typeface="华文楷体" pitchFamily="2" charset="-122"/>
              <a:ea typeface="华文楷体" pitchFamily="2" charset="-122"/>
            </a:endParaRPr>
          </a:p>
        </p:txBody>
      </p:sp>
      <p:grpSp>
        <p:nvGrpSpPr>
          <p:cNvPr id="3" name="组合 26"/>
          <p:cNvGrpSpPr/>
          <p:nvPr/>
        </p:nvGrpSpPr>
        <p:grpSpPr>
          <a:xfrm>
            <a:off x="2571736" y="1643057"/>
            <a:ext cx="4170038" cy="253060"/>
            <a:chOff x="1763689" y="1605558"/>
            <a:chExt cx="5560050" cy="337413"/>
          </a:xfrm>
        </p:grpSpPr>
        <p:pic>
          <p:nvPicPr>
            <p:cNvPr id="28"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rot="10800000">
              <a:off x="1763689" y="1605558"/>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3" name="TextBox 7"/>
          <p:cNvSpPr txBox="1"/>
          <p:nvPr/>
        </p:nvSpPr>
        <p:spPr>
          <a:xfrm>
            <a:off x="2571736" y="2000246"/>
            <a:ext cx="5072098" cy="1796454"/>
          </a:xfrm>
          <a:prstGeom prst="rect">
            <a:avLst/>
          </a:prstGeom>
          <a:noFill/>
        </p:spPr>
        <p:txBody>
          <a:bodyPr wrap="square" rtlCol="0">
            <a:spAutoFit/>
          </a:bodyPr>
          <a:lstStyle/>
          <a:p>
            <a:pPr>
              <a:lnSpc>
                <a:spcPts val="3400"/>
              </a:lnSpc>
              <a:buFont typeface="Wingdings" pitchFamily="2" charset="2"/>
              <a:buChar char="ü"/>
            </a:pPr>
            <a:r>
              <a:rPr lang="en-US" altLang="zh-CN" sz="2000" b="1" dirty="0" smtClean="0">
                <a:latin typeface="+mn-ea"/>
              </a:rPr>
              <a:t>   </a:t>
            </a:r>
            <a:r>
              <a:rPr lang="zh-CN" altLang="en-US" sz="2200" b="1" dirty="0" smtClean="0">
                <a:latin typeface="+mn-ea"/>
              </a:rPr>
              <a:t>从事生产或者经营活动的企业法人</a:t>
            </a:r>
            <a:endParaRPr lang="en-US" altLang="zh-CN" sz="2200" b="1" dirty="0" smtClean="0">
              <a:latin typeface="+mn-ea"/>
            </a:endParaRPr>
          </a:p>
          <a:p>
            <a:pPr>
              <a:lnSpc>
                <a:spcPts val="3400"/>
              </a:lnSpc>
              <a:buFont typeface="Wingdings" pitchFamily="2" charset="2"/>
              <a:buChar char="ü"/>
            </a:pPr>
            <a:r>
              <a:rPr lang="zh-CN" altLang="en-US" sz="2200" b="1" dirty="0" smtClean="0">
                <a:latin typeface="+mn-ea"/>
              </a:rPr>
              <a:t>   不具备企业法人资格的合伙组织</a:t>
            </a:r>
            <a:endParaRPr lang="en-US" altLang="zh-CN" sz="2200" b="1" dirty="0" smtClean="0">
              <a:latin typeface="+mn-ea"/>
            </a:endParaRPr>
          </a:p>
          <a:p>
            <a:pPr>
              <a:lnSpc>
                <a:spcPts val="3400"/>
              </a:lnSpc>
              <a:buFont typeface="Wingdings" pitchFamily="2" charset="2"/>
              <a:buChar char="ü"/>
            </a:pPr>
            <a:r>
              <a:rPr lang="zh-CN" altLang="en-US" sz="2200" b="1" dirty="0" smtClean="0">
                <a:latin typeface="+mn-ea"/>
              </a:rPr>
              <a:t>   个体工商户</a:t>
            </a:r>
            <a:endParaRPr lang="en-US" altLang="zh-CN" sz="2200" b="1" dirty="0" smtClean="0">
              <a:latin typeface="+mn-ea"/>
            </a:endParaRPr>
          </a:p>
          <a:p>
            <a:pPr>
              <a:lnSpc>
                <a:spcPts val="3400"/>
              </a:lnSpc>
              <a:buFont typeface="Wingdings" pitchFamily="2" charset="2"/>
              <a:buChar char="ü"/>
            </a:pPr>
            <a:r>
              <a:rPr lang="zh-CN" altLang="en-US" sz="2200" b="1" dirty="0" smtClean="0">
                <a:latin typeface="+mn-ea"/>
              </a:rPr>
              <a:t>   自然人</a:t>
            </a:r>
            <a:endParaRPr lang="en-US" altLang="zh-CN" sz="2200" b="1" dirty="0" smtClean="0"/>
          </a:p>
        </p:txBody>
      </p:sp>
      <p:grpSp>
        <p:nvGrpSpPr>
          <p:cNvPr id="4" name="组合 45"/>
          <p:cNvGrpSpPr/>
          <p:nvPr/>
        </p:nvGrpSpPr>
        <p:grpSpPr>
          <a:xfrm>
            <a:off x="2786050" y="3929072"/>
            <a:ext cx="4170038" cy="277380"/>
            <a:chOff x="1763689" y="1700809"/>
            <a:chExt cx="5560050" cy="369840"/>
          </a:xfrm>
        </p:grpSpPr>
        <p:pic>
          <p:nvPicPr>
            <p:cNvPr id="47"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 name="矩形 47"/>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Tree>
    <p:extLst>
      <p:ext uri="{BB962C8B-B14F-4D97-AF65-F5344CB8AC3E}">
        <p14:creationId xmlns:p14="http://schemas.microsoft.com/office/powerpoint/2010/main" xmlns="" val="516192416"/>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par>
                                <p:cTn id="19" presetID="2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par>
                                <p:cTn id="25" presetID="2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 grpId="0"/>
      <p:bldP spid="26"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20123374">
            <a:off x="34705" y="397735"/>
            <a:ext cx="2043741" cy="612475"/>
          </a:xfrm>
          <a:prstGeom prst="rect">
            <a:avLst/>
          </a:prstGeom>
          <a:noFill/>
        </p:spPr>
        <p:txBody>
          <a:bodyPr wrap="square" rtlCol="0">
            <a:spAutoFit/>
          </a:bodyPr>
          <a:lstStyle/>
          <a:p>
            <a:pPr algn="ctr" defTabSz="685800">
              <a:lnSpc>
                <a:spcPct val="130000"/>
              </a:lnSpc>
              <a:defRPr/>
            </a:pPr>
            <a:r>
              <a:rPr lang="zh-CN" altLang="en-US" sz="2800" kern="0" dirty="0" smtClean="0">
                <a:latin typeface="华文新魏" pitchFamily="2" charset="-122"/>
                <a:ea typeface="华文新魏" pitchFamily="2" charset="-122"/>
              </a:rPr>
              <a:t>主要负责人</a:t>
            </a:r>
            <a:endParaRPr lang="zh-CN" altLang="en-US" sz="2800" kern="0" dirty="0">
              <a:latin typeface="华文新魏" pitchFamily="2" charset="-122"/>
              <a:ea typeface="华文新魏" pitchFamily="2" charset="-122"/>
            </a:endParaRPr>
          </a:p>
        </p:txBody>
      </p:sp>
      <p:grpSp>
        <p:nvGrpSpPr>
          <p:cNvPr id="2" name="组合 60"/>
          <p:cNvGrpSpPr/>
          <p:nvPr/>
        </p:nvGrpSpPr>
        <p:grpSpPr>
          <a:xfrm>
            <a:off x="2571043" y="1842232"/>
            <a:ext cx="4170038" cy="277380"/>
            <a:chOff x="1763689" y="1700809"/>
            <a:chExt cx="5560050" cy="369840"/>
          </a:xfrm>
        </p:grpSpPr>
        <p:pic>
          <p:nvPicPr>
            <p:cNvPr id="62"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3" name="组合 69"/>
          <p:cNvGrpSpPr/>
          <p:nvPr/>
        </p:nvGrpSpPr>
        <p:grpSpPr>
          <a:xfrm rot="19980469">
            <a:off x="360556" y="957411"/>
            <a:ext cx="1728191" cy="114955"/>
            <a:chOff x="1763689" y="1700809"/>
            <a:chExt cx="5560050" cy="369840"/>
          </a:xfrm>
        </p:grpSpPr>
        <p:pic>
          <p:nvPicPr>
            <p:cNvPr id="71" name="Picture 3"/>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1857356" y="714362"/>
            <a:ext cx="6715172" cy="1036822"/>
          </a:xfrm>
          <a:prstGeom prst="rect">
            <a:avLst/>
          </a:prstGeom>
          <a:noFill/>
        </p:spPr>
        <p:txBody>
          <a:bodyPr wrap="square" rtlCol="0">
            <a:spAutoFit/>
          </a:bodyPr>
          <a:lstStyle/>
          <a:p>
            <a:pPr>
              <a:lnSpc>
                <a:spcPts val="3900"/>
              </a:lnSpc>
            </a:pPr>
            <a:r>
              <a:rPr lang="zh-CN" altLang="en-US" sz="2400" b="1" dirty="0" smtClean="0"/>
              <a:t>生产经营单位主要负责人是指对本单位生产经营负全面责任、有生产经营决策权的人员</a:t>
            </a:r>
            <a:endParaRPr lang="zh-CN" altLang="en-US" sz="2400" b="1" dirty="0">
              <a:solidFill>
                <a:schemeClr val="tx1">
                  <a:lumMod val="50000"/>
                  <a:lumOff val="50000"/>
                </a:schemeClr>
              </a:solidFill>
              <a:latin typeface="微软雅黑" pitchFamily="34" charset="-122"/>
              <a:ea typeface="微软雅黑" pitchFamily="34" charset="-122"/>
            </a:endParaRPr>
          </a:p>
        </p:txBody>
      </p:sp>
      <p:sp>
        <p:nvSpPr>
          <p:cNvPr id="26" name="平行四边形 6"/>
          <p:cNvSpPr/>
          <p:nvPr/>
        </p:nvSpPr>
        <p:spPr>
          <a:xfrm>
            <a:off x="1714480" y="2643188"/>
            <a:ext cx="859899" cy="740595"/>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包括</a:t>
            </a:r>
            <a:endParaRPr lang="zh-CN" altLang="en-US" b="1" dirty="0">
              <a:solidFill>
                <a:schemeClr val="tx1"/>
              </a:solidFill>
              <a:latin typeface="华文楷体" pitchFamily="2" charset="-122"/>
              <a:ea typeface="华文楷体" pitchFamily="2" charset="-122"/>
            </a:endParaRPr>
          </a:p>
        </p:txBody>
      </p:sp>
      <p:grpSp>
        <p:nvGrpSpPr>
          <p:cNvPr id="4" name="组合 26"/>
          <p:cNvGrpSpPr/>
          <p:nvPr/>
        </p:nvGrpSpPr>
        <p:grpSpPr>
          <a:xfrm>
            <a:off x="2535562" y="1866573"/>
            <a:ext cx="4170038" cy="277380"/>
            <a:chOff x="1763689" y="1700809"/>
            <a:chExt cx="5560050" cy="369840"/>
          </a:xfrm>
        </p:grpSpPr>
        <p:pic>
          <p:nvPicPr>
            <p:cNvPr id="28"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3" name="TextBox 7"/>
          <p:cNvSpPr txBox="1"/>
          <p:nvPr/>
        </p:nvSpPr>
        <p:spPr>
          <a:xfrm>
            <a:off x="2857488" y="2000246"/>
            <a:ext cx="5143536" cy="2019784"/>
          </a:xfrm>
          <a:prstGeom prst="rect">
            <a:avLst/>
          </a:prstGeom>
          <a:noFill/>
        </p:spPr>
        <p:txBody>
          <a:bodyPr wrap="square" rtlCol="0">
            <a:spAutoFit/>
          </a:bodyPr>
          <a:lstStyle/>
          <a:p>
            <a:pPr>
              <a:lnSpc>
                <a:spcPts val="3900"/>
              </a:lnSpc>
            </a:pPr>
            <a:r>
              <a:rPr lang="en-US" altLang="en-US" sz="2200" dirty="0" smtClean="0">
                <a:latin typeface="+mn-ea"/>
              </a:rPr>
              <a:t>1</a:t>
            </a:r>
            <a:r>
              <a:rPr lang="zh-CN" altLang="en-US" sz="2200" dirty="0" smtClean="0">
                <a:latin typeface="+mn-ea"/>
              </a:rPr>
              <a:t>、</a:t>
            </a:r>
            <a:r>
              <a:rPr lang="zh-CN" altLang="en-US" sz="2200" b="1" dirty="0" smtClean="0"/>
              <a:t>参与经营管理的法定代表人</a:t>
            </a:r>
            <a:endParaRPr lang="en-US" altLang="zh-CN" sz="2200" b="1" dirty="0" smtClean="0"/>
          </a:p>
          <a:p>
            <a:pPr>
              <a:lnSpc>
                <a:spcPts val="3900"/>
              </a:lnSpc>
            </a:pPr>
            <a:r>
              <a:rPr lang="en-US" altLang="zh-CN" sz="2200" b="1" dirty="0" smtClean="0"/>
              <a:t>2</a:t>
            </a:r>
            <a:r>
              <a:rPr lang="zh-CN" altLang="en-US" sz="2200" b="1" dirty="0" smtClean="0"/>
              <a:t>、参与经营管理的投资人</a:t>
            </a:r>
            <a:endParaRPr lang="en-US" altLang="zh-CN" sz="2200" b="1" dirty="0" smtClean="0"/>
          </a:p>
          <a:p>
            <a:pPr>
              <a:lnSpc>
                <a:spcPts val="3900"/>
              </a:lnSpc>
            </a:pPr>
            <a:r>
              <a:rPr lang="en-US" altLang="zh-CN" sz="2200" b="1" dirty="0" smtClean="0"/>
              <a:t>3</a:t>
            </a:r>
            <a:r>
              <a:rPr lang="zh-CN" altLang="en-US" sz="2200" b="1" dirty="0" smtClean="0"/>
              <a:t>、实际负有本单位生产经营最高管理权</a:t>
            </a:r>
            <a:endParaRPr lang="en-US" altLang="zh-CN" sz="2200" b="1" dirty="0" smtClean="0"/>
          </a:p>
          <a:p>
            <a:pPr>
              <a:lnSpc>
                <a:spcPts val="3900"/>
              </a:lnSpc>
            </a:pPr>
            <a:r>
              <a:rPr lang="en-US" altLang="zh-CN" sz="2200" b="1" dirty="0" smtClean="0"/>
              <a:t>       </a:t>
            </a:r>
            <a:r>
              <a:rPr lang="zh-CN" altLang="en-US" sz="2200" b="1" dirty="0" smtClean="0"/>
              <a:t>的人员</a:t>
            </a:r>
            <a:endParaRPr lang="zh-CN" altLang="en-US" sz="2200" dirty="0">
              <a:latin typeface="+mn-ea"/>
            </a:endParaRPr>
          </a:p>
        </p:txBody>
      </p:sp>
      <p:grpSp>
        <p:nvGrpSpPr>
          <p:cNvPr id="5" name="组合 45"/>
          <p:cNvGrpSpPr/>
          <p:nvPr/>
        </p:nvGrpSpPr>
        <p:grpSpPr>
          <a:xfrm>
            <a:off x="2571736" y="4071948"/>
            <a:ext cx="4170038" cy="277380"/>
            <a:chOff x="1763689" y="1700809"/>
            <a:chExt cx="5560050" cy="369840"/>
          </a:xfrm>
        </p:grpSpPr>
        <p:pic>
          <p:nvPicPr>
            <p:cNvPr id="47"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8" name="矩形 47"/>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 grpId="0"/>
      <p:bldP spid="26"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548815"/>
            <a:chOff x="152400" y="194710"/>
            <a:chExt cx="7875345" cy="258356"/>
          </a:xfrm>
        </p:grpSpPr>
        <p:sp>
          <p:nvSpPr>
            <p:cNvPr id="41" name="矩形 40"/>
            <p:cNvSpPr/>
            <p:nvPr/>
          </p:nvSpPr>
          <p:spPr>
            <a:xfrm>
              <a:off x="2702448" y="194710"/>
              <a:ext cx="2527211"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sz="2400" dirty="0" smtClean="0">
                  <a:latin typeface="微软雅黑" panose="020B0503020204020204" pitchFamily="34" charset="-122"/>
                  <a:ea typeface="微软雅黑" panose="020B0503020204020204" pitchFamily="34" charset="-122"/>
                </a:rPr>
                <a:t>主要负责人</a:t>
              </a:r>
              <a:endParaRPr lang="zh-CN" altLang="en-US" sz="24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285720" y="2357436"/>
            <a:ext cx="859899" cy="597719"/>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职责</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214414" y="928676"/>
            <a:ext cx="7429552" cy="3526537"/>
          </a:xfrm>
          <a:prstGeom prst="rect">
            <a:avLst/>
          </a:prstGeom>
        </p:spPr>
        <p:txBody>
          <a:bodyPr wrap="square" lIns="91435" tIns="45717" rIns="91435" bIns="45717">
            <a:spAutoFit/>
          </a:bodyPr>
          <a:lstStyle/>
          <a:p>
            <a:pPr defTabSz="725645">
              <a:lnSpc>
                <a:spcPts val="3000"/>
              </a:lnSpc>
              <a:defRPr/>
            </a:pPr>
            <a:r>
              <a:rPr lang="en-US" altLang="zh-CN" sz="1900" b="1" dirty="0" smtClean="0">
                <a:latin typeface="华文楷体" pitchFamily="2" charset="-122"/>
                <a:ea typeface="华文楷体" pitchFamily="2" charset="-122"/>
              </a:rPr>
              <a:t>1</a:t>
            </a:r>
            <a:r>
              <a:rPr lang="zh-CN" altLang="en-US" sz="1900" b="1" dirty="0" smtClean="0">
                <a:latin typeface="华文楷体" pitchFamily="2" charset="-122"/>
                <a:ea typeface="华文楷体" pitchFamily="2" charset="-122"/>
              </a:rPr>
              <a:t>、组织制定安全生产管理制度并督促实施；</a:t>
            </a:r>
            <a:endParaRPr lang="en-US" altLang="zh-CN" sz="1900" b="1" dirty="0" smtClean="0">
              <a:latin typeface="华文楷体" pitchFamily="2" charset="-122"/>
              <a:ea typeface="华文楷体" pitchFamily="2" charset="-122"/>
            </a:endParaRPr>
          </a:p>
          <a:p>
            <a:pPr defTabSz="725645">
              <a:lnSpc>
                <a:spcPts val="3000"/>
              </a:lnSpc>
              <a:defRPr/>
            </a:pPr>
            <a:r>
              <a:rPr lang="en-US" altLang="zh-CN" sz="1900" b="1" dirty="0" smtClean="0">
                <a:latin typeface="华文楷体" pitchFamily="2" charset="-122"/>
                <a:ea typeface="华文楷体" pitchFamily="2" charset="-122"/>
              </a:rPr>
              <a:t>2</a:t>
            </a:r>
            <a:r>
              <a:rPr lang="zh-CN" altLang="en-US" sz="1900" b="1" dirty="0" smtClean="0">
                <a:latin typeface="华文楷体" pitchFamily="2" charset="-122"/>
                <a:ea typeface="华文楷体" pitchFamily="2" charset="-122"/>
              </a:rPr>
              <a:t>、依法设立安全生产管理机构，配备安全生产管理人员；</a:t>
            </a:r>
            <a:endParaRPr lang="en-US" altLang="zh-CN" sz="1900" b="1" dirty="0" smtClean="0">
              <a:latin typeface="华文楷体" pitchFamily="2" charset="-122"/>
              <a:ea typeface="华文楷体" pitchFamily="2" charset="-122"/>
            </a:endParaRPr>
          </a:p>
          <a:p>
            <a:pPr defTabSz="725645">
              <a:lnSpc>
                <a:spcPts val="3000"/>
              </a:lnSpc>
              <a:defRPr/>
            </a:pPr>
            <a:r>
              <a:rPr lang="en-US" altLang="zh-CN" sz="1900" b="1" dirty="0" smtClean="0">
                <a:latin typeface="华文楷体" pitchFamily="2" charset="-122"/>
                <a:ea typeface="华文楷体" pitchFamily="2" charset="-122"/>
              </a:rPr>
              <a:t>3</a:t>
            </a:r>
            <a:r>
              <a:rPr lang="zh-CN" altLang="en-US" sz="1900" b="1" dirty="0" smtClean="0">
                <a:latin typeface="华文楷体" pitchFamily="2" charset="-122"/>
                <a:ea typeface="华文楷体" pitchFamily="2" charset="-122"/>
              </a:rPr>
              <a:t>、保障安全生产投入；</a:t>
            </a:r>
            <a:endParaRPr lang="en-US" altLang="zh-CN" sz="1900" b="1" dirty="0" smtClean="0">
              <a:latin typeface="华文楷体" pitchFamily="2" charset="-122"/>
              <a:ea typeface="华文楷体" pitchFamily="2" charset="-122"/>
            </a:endParaRPr>
          </a:p>
          <a:p>
            <a:pPr defTabSz="725645">
              <a:lnSpc>
                <a:spcPts val="3000"/>
              </a:lnSpc>
              <a:defRPr/>
            </a:pPr>
            <a:r>
              <a:rPr lang="en-US" altLang="zh-CN" sz="1900" b="1" dirty="0" smtClean="0">
                <a:latin typeface="华文楷体" pitchFamily="2" charset="-122"/>
                <a:ea typeface="华文楷体" pitchFamily="2" charset="-122"/>
              </a:rPr>
              <a:t>4</a:t>
            </a:r>
            <a:r>
              <a:rPr lang="zh-CN" altLang="en-US" sz="1900" b="1" dirty="0" smtClean="0">
                <a:latin typeface="华文楷体" pitchFamily="2" charset="-122"/>
                <a:ea typeface="华文楷体" pitchFamily="2" charset="-122"/>
              </a:rPr>
              <a:t>、保障“三同时”；</a:t>
            </a:r>
            <a:endParaRPr lang="en-US" altLang="zh-CN" sz="1900" b="1" dirty="0" smtClean="0">
              <a:latin typeface="华文楷体" pitchFamily="2" charset="-122"/>
              <a:ea typeface="华文楷体" pitchFamily="2" charset="-122"/>
            </a:endParaRPr>
          </a:p>
          <a:p>
            <a:pPr defTabSz="725645">
              <a:lnSpc>
                <a:spcPts val="3000"/>
              </a:lnSpc>
              <a:defRPr/>
            </a:pPr>
            <a:r>
              <a:rPr lang="en-US" altLang="zh-CN" sz="1900" b="1" dirty="0" smtClean="0">
                <a:latin typeface="华文楷体" pitchFamily="2" charset="-122"/>
                <a:ea typeface="华文楷体" pitchFamily="2" charset="-122"/>
              </a:rPr>
              <a:t>5</a:t>
            </a:r>
            <a:r>
              <a:rPr lang="zh-CN" altLang="en-US" sz="1900" b="1" dirty="0" smtClean="0">
                <a:latin typeface="华文楷体" pitchFamily="2" charset="-122"/>
                <a:ea typeface="华文楷体" pitchFamily="2" charset="-122"/>
              </a:rPr>
              <a:t>、组织制定安全生产操作规程、安全生产教育和培训计划；</a:t>
            </a:r>
            <a:endParaRPr lang="en-US" altLang="zh-CN" sz="1900" b="1" dirty="0" smtClean="0">
              <a:latin typeface="华文楷体" pitchFamily="2" charset="-122"/>
              <a:ea typeface="华文楷体" pitchFamily="2" charset="-122"/>
            </a:endParaRPr>
          </a:p>
          <a:p>
            <a:pPr defTabSz="725645">
              <a:lnSpc>
                <a:spcPts val="3000"/>
              </a:lnSpc>
              <a:defRPr/>
            </a:pPr>
            <a:r>
              <a:rPr lang="en-US" altLang="zh-CN" sz="1900" b="1" dirty="0" smtClean="0">
                <a:latin typeface="华文楷体" pitchFamily="2" charset="-122"/>
                <a:ea typeface="华文楷体" pitchFamily="2" charset="-122"/>
              </a:rPr>
              <a:t>6</a:t>
            </a:r>
            <a:r>
              <a:rPr lang="zh-CN" altLang="en-US" sz="1900" b="1" dirty="0" smtClean="0">
                <a:latin typeface="华文楷体" pitchFamily="2" charset="-122"/>
                <a:ea typeface="华文楷体" pitchFamily="2" charset="-122"/>
              </a:rPr>
              <a:t>、每半年至少组织一次安全生产全面检查和事故隐患排查治理；</a:t>
            </a:r>
            <a:endParaRPr lang="en-US" altLang="zh-CN" sz="1900" b="1" dirty="0" smtClean="0">
              <a:latin typeface="华文楷体" pitchFamily="2" charset="-122"/>
              <a:ea typeface="华文楷体" pitchFamily="2" charset="-122"/>
            </a:endParaRPr>
          </a:p>
          <a:p>
            <a:pPr defTabSz="725645">
              <a:lnSpc>
                <a:spcPts val="3000"/>
              </a:lnSpc>
              <a:defRPr/>
            </a:pPr>
            <a:r>
              <a:rPr lang="en-US" altLang="zh-CN" sz="1900" b="1" dirty="0" smtClean="0">
                <a:latin typeface="华文楷体" pitchFamily="2" charset="-122"/>
                <a:ea typeface="华文楷体" pitchFamily="2" charset="-122"/>
              </a:rPr>
              <a:t>7</a:t>
            </a:r>
            <a:r>
              <a:rPr lang="zh-CN" altLang="en-US" sz="1900" b="1" dirty="0" smtClean="0">
                <a:latin typeface="华文楷体" pitchFamily="2" charset="-122"/>
                <a:ea typeface="华文楷体" pitchFamily="2" charset="-122"/>
              </a:rPr>
              <a:t>、建立事故应急救援制度，每年至少组织和参与一次应急救援演练；</a:t>
            </a:r>
            <a:endParaRPr lang="en-US" altLang="zh-CN" sz="1900" b="1" dirty="0" smtClean="0">
              <a:latin typeface="华文楷体" pitchFamily="2" charset="-122"/>
              <a:ea typeface="华文楷体" pitchFamily="2" charset="-122"/>
            </a:endParaRPr>
          </a:p>
          <a:p>
            <a:pPr defTabSz="725645">
              <a:lnSpc>
                <a:spcPts val="3000"/>
              </a:lnSpc>
              <a:defRPr/>
            </a:pPr>
            <a:r>
              <a:rPr lang="en-US" altLang="zh-CN" sz="1900" b="1" dirty="0" smtClean="0">
                <a:latin typeface="华文楷体" pitchFamily="2" charset="-122"/>
                <a:ea typeface="华文楷体" pitchFamily="2" charset="-122"/>
              </a:rPr>
              <a:t>8</a:t>
            </a:r>
            <a:r>
              <a:rPr lang="zh-CN" altLang="en-US" sz="1900" b="1" dirty="0" smtClean="0">
                <a:latin typeface="华文楷体" pitchFamily="2" charset="-122"/>
                <a:ea typeface="华文楷体" pitchFamily="2" charset="-122"/>
              </a:rPr>
              <a:t>、及时报告生产安全事故，组织事故救援，协助开展事故调查处理；</a:t>
            </a:r>
            <a:endParaRPr lang="en-US" altLang="zh-CN" sz="1900" b="1" dirty="0" smtClean="0">
              <a:latin typeface="华文楷体" pitchFamily="2" charset="-122"/>
              <a:ea typeface="华文楷体" pitchFamily="2" charset="-122"/>
            </a:endParaRPr>
          </a:p>
          <a:p>
            <a:pPr defTabSz="725645">
              <a:lnSpc>
                <a:spcPts val="3000"/>
              </a:lnSpc>
              <a:defRPr/>
            </a:pPr>
            <a:r>
              <a:rPr lang="en-US" altLang="zh-CN" sz="1900" b="1" dirty="0" smtClean="0">
                <a:latin typeface="华文楷体" pitchFamily="2" charset="-122"/>
                <a:ea typeface="华文楷体" pitchFamily="2" charset="-122"/>
              </a:rPr>
              <a:t>9</a:t>
            </a:r>
            <a:r>
              <a:rPr lang="zh-CN" altLang="en-US" sz="1900" b="1" dirty="0" smtClean="0">
                <a:latin typeface="华文楷体" pitchFamily="2" charset="-122"/>
                <a:ea typeface="华文楷体" pitchFamily="2" charset="-122"/>
              </a:rPr>
              <a:t>、开展本单位职业病防治工作，保障从业人员的职业健康。                  </a:t>
            </a:r>
            <a:endParaRPr lang="zh-CN" altLang="en-US" sz="1900" b="1" dirty="0">
              <a:latin typeface="华文楷体" pitchFamily="2" charset="-122"/>
              <a:ea typeface="华文楷体" pitchFamily="2" charset="-122"/>
            </a:endParaRPr>
          </a:p>
        </p:txBody>
      </p:sp>
    </p:spTree>
    <p:extLst>
      <p:ext uri="{BB962C8B-B14F-4D97-AF65-F5344CB8AC3E}">
        <p14:creationId xmlns:p14="http://schemas.microsoft.com/office/powerpoint/2010/main" xmlns=""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20123374">
            <a:off x="34705" y="397735"/>
            <a:ext cx="2043741" cy="612475"/>
          </a:xfrm>
          <a:prstGeom prst="rect">
            <a:avLst/>
          </a:prstGeom>
          <a:noFill/>
        </p:spPr>
        <p:txBody>
          <a:bodyPr wrap="square" rtlCol="0">
            <a:spAutoFit/>
          </a:bodyPr>
          <a:lstStyle/>
          <a:p>
            <a:pPr algn="ctr" defTabSz="685800">
              <a:lnSpc>
                <a:spcPct val="130000"/>
              </a:lnSpc>
              <a:defRPr/>
            </a:pPr>
            <a:r>
              <a:rPr lang="zh-CN" altLang="en-US" sz="2800" kern="0" dirty="0" smtClean="0">
                <a:latin typeface="华文新魏" pitchFamily="2" charset="-122"/>
                <a:ea typeface="华文新魏" pitchFamily="2" charset="-122"/>
              </a:rPr>
              <a:t>分管负责人</a:t>
            </a:r>
            <a:endParaRPr lang="zh-CN" altLang="en-US" sz="2800" kern="0" dirty="0">
              <a:latin typeface="华文新魏" pitchFamily="2" charset="-122"/>
              <a:ea typeface="华文新魏" pitchFamily="2" charset="-122"/>
            </a:endParaRPr>
          </a:p>
        </p:txBody>
      </p:sp>
      <p:grpSp>
        <p:nvGrpSpPr>
          <p:cNvPr id="3" name="组合 69"/>
          <p:cNvGrpSpPr/>
          <p:nvPr/>
        </p:nvGrpSpPr>
        <p:grpSpPr>
          <a:xfrm rot="19980469">
            <a:off x="360556" y="957411"/>
            <a:ext cx="1728191" cy="114955"/>
            <a:chOff x="1763689" y="1700809"/>
            <a:chExt cx="5560050" cy="369840"/>
          </a:xfrm>
        </p:grpSpPr>
        <p:pic>
          <p:nvPicPr>
            <p:cNvPr id="7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1571604" y="857238"/>
            <a:ext cx="7000924" cy="938719"/>
          </a:xfrm>
          <a:prstGeom prst="rect">
            <a:avLst/>
          </a:prstGeom>
          <a:noFill/>
        </p:spPr>
        <p:txBody>
          <a:bodyPr wrap="square" rtlCol="0">
            <a:spAutoFit/>
          </a:bodyPr>
          <a:lstStyle/>
          <a:p>
            <a:pPr>
              <a:lnSpc>
                <a:spcPts val="3300"/>
              </a:lnSpc>
            </a:pPr>
            <a:r>
              <a:rPr lang="zh-CN" altLang="en-US" sz="2200" b="1" dirty="0" smtClean="0"/>
              <a:t>分管安全生产的负责人，协助主要负责人履行安全生产管理职责，对本单位的安全生产工作负直接领导责任</a:t>
            </a:r>
            <a:endParaRPr lang="zh-CN" altLang="en-US" sz="2200" b="1" dirty="0">
              <a:solidFill>
                <a:schemeClr val="tx1">
                  <a:lumMod val="50000"/>
                  <a:lumOff val="50000"/>
                </a:schemeClr>
              </a:solidFill>
              <a:latin typeface="微软雅黑" pitchFamily="34" charset="-122"/>
              <a:ea typeface="微软雅黑" pitchFamily="34" charset="-122"/>
            </a:endParaRPr>
          </a:p>
        </p:txBody>
      </p:sp>
      <p:sp>
        <p:nvSpPr>
          <p:cNvPr id="33" name="TextBox 7"/>
          <p:cNvSpPr txBox="1"/>
          <p:nvPr/>
        </p:nvSpPr>
        <p:spPr>
          <a:xfrm>
            <a:off x="2357422" y="2143122"/>
            <a:ext cx="5143536" cy="1565685"/>
          </a:xfrm>
          <a:prstGeom prst="rect">
            <a:avLst/>
          </a:prstGeom>
          <a:noFill/>
        </p:spPr>
        <p:txBody>
          <a:bodyPr wrap="square" rtlCol="0">
            <a:spAutoFit/>
          </a:bodyPr>
          <a:lstStyle/>
          <a:p>
            <a:pPr>
              <a:lnSpc>
                <a:spcPts val="4000"/>
              </a:lnSpc>
              <a:buFont typeface="Wingdings" pitchFamily="2" charset="2"/>
              <a:buChar char="u"/>
            </a:pPr>
            <a:r>
              <a:rPr lang="zh-CN" altLang="en-US" sz="2400" b="1" dirty="0" smtClean="0"/>
              <a:t>    主要技术负责人</a:t>
            </a:r>
            <a:endParaRPr lang="en-US" altLang="zh-CN" sz="2400" b="1" dirty="0" smtClean="0"/>
          </a:p>
          <a:p>
            <a:pPr>
              <a:lnSpc>
                <a:spcPts val="4000"/>
              </a:lnSpc>
              <a:buFont typeface="Wingdings" pitchFamily="2" charset="2"/>
              <a:buChar char="u"/>
            </a:pPr>
            <a:r>
              <a:rPr lang="en-US" altLang="zh-CN" sz="2400" b="1" dirty="0" smtClean="0"/>
              <a:t>    </a:t>
            </a:r>
            <a:r>
              <a:rPr lang="zh-CN" altLang="en-US" sz="2400" b="1" dirty="0" smtClean="0"/>
              <a:t>其他负责人</a:t>
            </a:r>
            <a:endParaRPr lang="en-US" altLang="zh-CN" sz="2400" b="1" dirty="0" smtClean="0"/>
          </a:p>
          <a:p>
            <a:pPr>
              <a:lnSpc>
                <a:spcPts val="4000"/>
              </a:lnSpc>
              <a:buFont typeface="Wingdings" pitchFamily="2" charset="2"/>
              <a:buChar char="u"/>
            </a:pPr>
            <a:r>
              <a:rPr lang="en-US" altLang="zh-CN" sz="2400" b="1" dirty="0" smtClean="0"/>
              <a:t>    </a:t>
            </a:r>
            <a:r>
              <a:rPr lang="zh-CN" altLang="en-US" sz="2400" b="1" dirty="0" smtClean="0"/>
              <a:t>分管安全生产的负责人</a:t>
            </a:r>
            <a:endParaRPr lang="en-US" altLang="zh-CN" sz="2400" b="1" dirty="0" smtClean="0"/>
          </a:p>
        </p:txBody>
      </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548815"/>
            <a:chOff x="152400" y="194710"/>
            <a:chExt cx="7875345" cy="258356"/>
          </a:xfrm>
        </p:grpSpPr>
        <p:sp>
          <p:nvSpPr>
            <p:cNvPr id="41" name="矩形 40"/>
            <p:cNvSpPr/>
            <p:nvPr/>
          </p:nvSpPr>
          <p:spPr>
            <a:xfrm>
              <a:off x="2416696" y="194710"/>
              <a:ext cx="3071834"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dirty="0" smtClean="0">
                  <a:latin typeface="微软雅黑" panose="020B0503020204020204" pitchFamily="34" charset="-122"/>
                  <a:ea typeface="微软雅黑" panose="020B0503020204020204" pitchFamily="34" charset="-122"/>
                </a:rPr>
                <a:t>某建设开发公司</a:t>
              </a:r>
              <a:endParaRPr lang="zh-CN" altLang="en-US"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图片 10" descr="timg (1)_副本.jpg"/>
          <p:cNvPicPr>
            <a:picLocks noChangeAspect="1"/>
          </p:cNvPicPr>
          <p:nvPr/>
        </p:nvPicPr>
        <p:blipFill>
          <a:blip r:embed="rId3"/>
          <a:stretch>
            <a:fillRect/>
          </a:stretch>
        </p:blipFill>
        <p:spPr>
          <a:xfrm>
            <a:off x="428596" y="1428742"/>
            <a:ext cx="1270000" cy="2057400"/>
          </a:xfrm>
          <a:prstGeom prst="rect">
            <a:avLst/>
          </a:prstGeom>
        </p:spPr>
      </p:pic>
      <p:cxnSp>
        <p:nvCxnSpPr>
          <p:cNvPr id="13" name="直接箭头连接符 12"/>
          <p:cNvCxnSpPr/>
          <p:nvPr/>
        </p:nvCxnSpPr>
        <p:spPr>
          <a:xfrm flipV="1">
            <a:off x="1714480" y="1643056"/>
            <a:ext cx="6429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1714480" y="2928940"/>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57422" y="1357304"/>
            <a:ext cx="1357322" cy="515526"/>
          </a:xfrm>
          <a:prstGeom prst="rect">
            <a:avLst/>
          </a:prstGeom>
          <a:noFill/>
        </p:spPr>
        <p:txBody>
          <a:bodyPr wrap="square" rtlCol="0">
            <a:spAutoFit/>
          </a:bodyPr>
          <a:lstStyle/>
          <a:p>
            <a:pPr>
              <a:lnSpc>
                <a:spcPts val="3300"/>
              </a:lnSpc>
            </a:pPr>
            <a:r>
              <a:rPr lang="zh-CN" altLang="en-US" b="1" dirty="0" smtClean="0"/>
              <a:t>分管负责人</a:t>
            </a:r>
            <a:endParaRPr lang="zh-CN" altLang="en-US" b="1" dirty="0"/>
          </a:p>
        </p:txBody>
      </p:sp>
      <p:sp>
        <p:nvSpPr>
          <p:cNvPr id="17" name="TextBox 16"/>
          <p:cNvSpPr txBox="1"/>
          <p:nvPr/>
        </p:nvSpPr>
        <p:spPr>
          <a:xfrm>
            <a:off x="2428860" y="2786064"/>
            <a:ext cx="1500198" cy="1242007"/>
          </a:xfrm>
          <a:prstGeom prst="rect">
            <a:avLst/>
          </a:prstGeom>
          <a:noFill/>
        </p:spPr>
        <p:txBody>
          <a:bodyPr wrap="square" rtlCol="0">
            <a:spAutoFit/>
          </a:bodyPr>
          <a:lstStyle/>
          <a:p>
            <a:pPr>
              <a:lnSpc>
                <a:spcPts val="3100"/>
              </a:lnSpc>
            </a:pPr>
            <a:r>
              <a:rPr lang="zh-CN" altLang="en-US" dirty="0" smtClean="0"/>
              <a:t>对整个公司的安全生产工作负责</a:t>
            </a:r>
            <a:endParaRPr lang="zh-CN" altLang="en-US" b="1" dirty="0"/>
          </a:p>
        </p:txBody>
      </p:sp>
      <p:pic>
        <p:nvPicPr>
          <p:cNvPr id="18" name="图片 17" descr="timg (1)_2.jpg"/>
          <p:cNvPicPr>
            <a:picLocks noChangeAspect="1"/>
          </p:cNvPicPr>
          <p:nvPr/>
        </p:nvPicPr>
        <p:blipFill>
          <a:blip r:embed="rId4"/>
          <a:stretch>
            <a:fillRect/>
          </a:stretch>
        </p:blipFill>
        <p:spPr>
          <a:xfrm>
            <a:off x="4357686" y="1071552"/>
            <a:ext cx="1071570" cy="1571636"/>
          </a:xfrm>
          <a:prstGeom prst="rect">
            <a:avLst/>
          </a:prstGeom>
        </p:spPr>
      </p:pic>
      <p:pic>
        <p:nvPicPr>
          <p:cNvPr id="19" name="图片 18" descr="timg (1)_副本.jpg"/>
          <p:cNvPicPr>
            <a:picLocks noChangeAspect="1"/>
          </p:cNvPicPr>
          <p:nvPr/>
        </p:nvPicPr>
        <p:blipFill>
          <a:blip r:embed="rId3"/>
          <a:stretch>
            <a:fillRect/>
          </a:stretch>
        </p:blipFill>
        <p:spPr>
          <a:xfrm>
            <a:off x="4429124" y="2928940"/>
            <a:ext cx="1000132" cy="1620214"/>
          </a:xfrm>
          <a:prstGeom prst="rect">
            <a:avLst/>
          </a:prstGeom>
        </p:spPr>
      </p:pic>
      <p:sp>
        <p:nvSpPr>
          <p:cNvPr id="26" name="TextBox 25"/>
          <p:cNvSpPr txBox="1"/>
          <p:nvPr/>
        </p:nvSpPr>
        <p:spPr>
          <a:xfrm>
            <a:off x="6000760" y="1928808"/>
            <a:ext cx="2428892" cy="861774"/>
          </a:xfrm>
          <a:prstGeom prst="rect">
            <a:avLst/>
          </a:prstGeom>
          <a:noFill/>
        </p:spPr>
        <p:txBody>
          <a:bodyPr wrap="square" rtlCol="0">
            <a:spAutoFit/>
          </a:bodyPr>
          <a:lstStyle/>
          <a:p>
            <a:pPr>
              <a:lnSpc>
                <a:spcPts val="2000"/>
              </a:lnSpc>
            </a:pPr>
            <a:r>
              <a:rPr lang="zh-CN" altLang="en-US" sz="1400" dirty="0" smtClean="0"/>
              <a:t>爆破、高空作业、电气设计、消防系统等专业技术方面的工作进行决策和指挥</a:t>
            </a:r>
            <a:endParaRPr lang="zh-CN" altLang="en-US" sz="1400" b="1" dirty="0"/>
          </a:p>
        </p:txBody>
      </p:sp>
      <p:sp>
        <p:nvSpPr>
          <p:cNvPr id="27" name="TextBox 26"/>
          <p:cNvSpPr txBox="1"/>
          <p:nvPr/>
        </p:nvSpPr>
        <p:spPr>
          <a:xfrm>
            <a:off x="5929322" y="2928940"/>
            <a:ext cx="2286016" cy="515526"/>
          </a:xfrm>
          <a:prstGeom prst="rect">
            <a:avLst/>
          </a:prstGeom>
          <a:noFill/>
        </p:spPr>
        <p:txBody>
          <a:bodyPr wrap="square" rtlCol="0">
            <a:spAutoFit/>
          </a:bodyPr>
          <a:lstStyle/>
          <a:p>
            <a:pPr>
              <a:lnSpc>
                <a:spcPts val="3300"/>
              </a:lnSpc>
            </a:pPr>
            <a:r>
              <a:rPr lang="zh-CN" altLang="en-US" b="1" dirty="0" smtClean="0"/>
              <a:t>材料设备管理负责人</a:t>
            </a:r>
            <a:endParaRPr lang="zh-CN" altLang="en-US" b="1" dirty="0"/>
          </a:p>
        </p:txBody>
      </p:sp>
      <p:cxnSp>
        <p:nvCxnSpPr>
          <p:cNvPr id="20" name="直接箭头连接符 19"/>
          <p:cNvCxnSpPr/>
          <p:nvPr/>
        </p:nvCxnSpPr>
        <p:spPr>
          <a:xfrm flipV="1">
            <a:off x="5429256" y="1285866"/>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29322" y="928676"/>
            <a:ext cx="2214578" cy="515526"/>
          </a:xfrm>
          <a:prstGeom prst="rect">
            <a:avLst/>
          </a:prstGeom>
          <a:noFill/>
        </p:spPr>
        <p:txBody>
          <a:bodyPr wrap="square" rtlCol="0">
            <a:spAutoFit/>
          </a:bodyPr>
          <a:lstStyle/>
          <a:p>
            <a:pPr>
              <a:lnSpc>
                <a:spcPts val="3300"/>
              </a:lnSpc>
            </a:pPr>
            <a:r>
              <a:rPr lang="zh-CN" altLang="en-US" b="1" dirty="0" smtClean="0"/>
              <a:t>主要技术负责人</a:t>
            </a:r>
            <a:endParaRPr lang="zh-CN" altLang="en-US" b="1" dirty="0"/>
          </a:p>
        </p:txBody>
      </p:sp>
      <p:cxnSp>
        <p:nvCxnSpPr>
          <p:cNvPr id="24" name="直接箭头连接符 23"/>
          <p:cNvCxnSpPr/>
          <p:nvPr/>
        </p:nvCxnSpPr>
        <p:spPr>
          <a:xfrm>
            <a:off x="5429256" y="2071684"/>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5429256" y="3214692"/>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429256" y="4000510"/>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29322" y="3857634"/>
            <a:ext cx="2428892" cy="841577"/>
          </a:xfrm>
          <a:prstGeom prst="rect">
            <a:avLst/>
          </a:prstGeom>
          <a:noFill/>
        </p:spPr>
        <p:txBody>
          <a:bodyPr wrap="square" rtlCol="0">
            <a:spAutoFit/>
          </a:bodyPr>
          <a:lstStyle/>
          <a:p>
            <a:pPr>
              <a:lnSpc>
                <a:spcPts val="2000"/>
              </a:lnSpc>
            </a:pPr>
            <a:r>
              <a:rPr lang="zh-CN" altLang="en-US" sz="1400" dirty="0" smtClean="0"/>
              <a:t>对材料设备的采购、运输、管理等过程中的安全生产工作负直接领导责任</a:t>
            </a:r>
            <a:endParaRPr lang="zh-CN" altLang="en-US" sz="1400" b="1" dirty="0"/>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6" grpId="0"/>
      <p:bldP spid="27" grpId="0"/>
      <p:bldP spid="22"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20123374">
            <a:off x="34705" y="397735"/>
            <a:ext cx="2043741" cy="612475"/>
          </a:xfrm>
          <a:prstGeom prst="rect">
            <a:avLst/>
          </a:prstGeom>
          <a:noFill/>
        </p:spPr>
        <p:txBody>
          <a:bodyPr wrap="square" rtlCol="0">
            <a:spAutoFit/>
          </a:bodyPr>
          <a:lstStyle/>
          <a:p>
            <a:pPr algn="ctr" defTabSz="685800">
              <a:lnSpc>
                <a:spcPct val="130000"/>
              </a:lnSpc>
              <a:defRPr/>
            </a:pPr>
            <a:r>
              <a:rPr lang="zh-CN" altLang="en-US" sz="2800" kern="0" dirty="0" smtClean="0">
                <a:latin typeface="华文新魏" pitchFamily="2" charset="-122"/>
                <a:ea typeface="华文新魏" pitchFamily="2" charset="-122"/>
              </a:rPr>
              <a:t>安全总监</a:t>
            </a:r>
            <a:endParaRPr lang="zh-CN" altLang="en-US" sz="2800" kern="0" dirty="0">
              <a:latin typeface="华文新魏" pitchFamily="2" charset="-122"/>
              <a:ea typeface="华文新魏" pitchFamily="2" charset="-122"/>
            </a:endParaRPr>
          </a:p>
        </p:txBody>
      </p:sp>
      <p:grpSp>
        <p:nvGrpSpPr>
          <p:cNvPr id="2" name="组合 60"/>
          <p:cNvGrpSpPr/>
          <p:nvPr/>
        </p:nvGrpSpPr>
        <p:grpSpPr>
          <a:xfrm>
            <a:off x="2571043" y="1842232"/>
            <a:ext cx="4170038" cy="277380"/>
            <a:chOff x="1763689" y="1700809"/>
            <a:chExt cx="5560050" cy="369840"/>
          </a:xfrm>
        </p:grpSpPr>
        <p:pic>
          <p:nvPicPr>
            <p:cNvPr id="62"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3" name="组合 69"/>
          <p:cNvGrpSpPr/>
          <p:nvPr/>
        </p:nvGrpSpPr>
        <p:grpSpPr>
          <a:xfrm rot="19980469">
            <a:off x="360556" y="957411"/>
            <a:ext cx="1728191" cy="114955"/>
            <a:chOff x="1763689" y="1700809"/>
            <a:chExt cx="5560050" cy="369840"/>
          </a:xfrm>
        </p:grpSpPr>
        <p:pic>
          <p:nvPicPr>
            <p:cNvPr id="71" name="Picture 3"/>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2000232" y="500048"/>
            <a:ext cx="6715172" cy="1312539"/>
          </a:xfrm>
          <a:prstGeom prst="rect">
            <a:avLst/>
          </a:prstGeom>
          <a:noFill/>
        </p:spPr>
        <p:txBody>
          <a:bodyPr wrap="square" rtlCol="0">
            <a:spAutoFit/>
          </a:bodyPr>
          <a:lstStyle/>
          <a:p>
            <a:pPr>
              <a:lnSpc>
                <a:spcPts val="3300"/>
              </a:lnSpc>
            </a:pPr>
            <a:r>
              <a:rPr lang="zh-CN" altLang="en-US" b="1" dirty="0" smtClean="0"/>
              <a:t>从业人员超过</a:t>
            </a:r>
            <a:r>
              <a:rPr lang="en-US" altLang="en-US" b="1" dirty="0" smtClean="0"/>
              <a:t>50</a:t>
            </a:r>
            <a:r>
              <a:rPr lang="zh-CN" altLang="en-US" b="1" dirty="0" smtClean="0"/>
              <a:t>人的高危单位</a:t>
            </a:r>
          </a:p>
          <a:p>
            <a:pPr>
              <a:lnSpc>
                <a:spcPts val="3300"/>
              </a:lnSpc>
            </a:pPr>
            <a:r>
              <a:rPr lang="zh-CN" altLang="en-US" b="1" dirty="0" smtClean="0"/>
              <a:t>从业人员超过</a:t>
            </a:r>
            <a:r>
              <a:rPr lang="en-US" altLang="en-US" b="1" dirty="0" smtClean="0"/>
              <a:t>300</a:t>
            </a:r>
            <a:r>
              <a:rPr lang="zh-CN" altLang="en-US" b="1" dirty="0" smtClean="0"/>
              <a:t>人的其他单位</a:t>
            </a:r>
            <a:endParaRPr lang="en-US" altLang="zh-CN" b="1" dirty="0" smtClean="0"/>
          </a:p>
          <a:p>
            <a:pPr>
              <a:lnSpc>
                <a:spcPts val="3300"/>
              </a:lnSpc>
            </a:pPr>
            <a:r>
              <a:rPr lang="zh-CN" altLang="en-US" b="1" dirty="0" smtClean="0"/>
              <a:t>应当设立安全总监，作为本单位专门负责安全生产的负责人</a:t>
            </a:r>
            <a:endParaRPr lang="zh-CN" altLang="en-US" b="1" dirty="0"/>
          </a:p>
        </p:txBody>
      </p:sp>
      <p:sp>
        <p:nvSpPr>
          <p:cNvPr id="26" name="平行四边形 6"/>
          <p:cNvSpPr/>
          <p:nvPr/>
        </p:nvSpPr>
        <p:spPr>
          <a:xfrm>
            <a:off x="1000100" y="2857502"/>
            <a:ext cx="1143008" cy="50006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条件</a:t>
            </a:r>
            <a:endParaRPr lang="zh-CN" altLang="en-US" b="1" dirty="0">
              <a:solidFill>
                <a:schemeClr val="tx1"/>
              </a:solidFill>
              <a:latin typeface="华文楷体" pitchFamily="2" charset="-122"/>
              <a:ea typeface="华文楷体" pitchFamily="2" charset="-122"/>
            </a:endParaRPr>
          </a:p>
        </p:txBody>
      </p:sp>
      <p:grpSp>
        <p:nvGrpSpPr>
          <p:cNvPr id="4" name="组合 26"/>
          <p:cNvGrpSpPr/>
          <p:nvPr/>
        </p:nvGrpSpPr>
        <p:grpSpPr>
          <a:xfrm>
            <a:off x="2535562" y="1866573"/>
            <a:ext cx="4170038" cy="277380"/>
            <a:chOff x="1763689" y="1700809"/>
            <a:chExt cx="5560050" cy="369840"/>
          </a:xfrm>
        </p:grpSpPr>
        <p:pic>
          <p:nvPicPr>
            <p:cNvPr id="28"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3" name="TextBox 7"/>
          <p:cNvSpPr txBox="1"/>
          <p:nvPr/>
        </p:nvSpPr>
        <p:spPr>
          <a:xfrm>
            <a:off x="2571736" y="2000246"/>
            <a:ext cx="5500726" cy="2413481"/>
          </a:xfrm>
          <a:prstGeom prst="rect">
            <a:avLst/>
          </a:prstGeom>
          <a:noFill/>
        </p:spPr>
        <p:txBody>
          <a:bodyPr wrap="square" rtlCol="0">
            <a:spAutoFit/>
          </a:bodyPr>
          <a:lstStyle/>
          <a:p>
            <a:pPr>
              <a:lnSpc>
                <a:spcPts val="3100"/>
              </a:lnSpc>
            </a:pPr>
            <a:r>
              <a:rPr lang="en-US" altLang="en-US" sz="2000" dirty="0" smtClean="0">
                <a:latin typeface="+mn-ea"/>
              </a:rPr>
              <a:t>     </a:t>
            </a:r>
            <a:r>
              <a:rPr lang="zh-CN" altLang="en-US" b="1" dirty="0" smtClean="0"/>
              <a:t>满足以下条件之一：</a:t>
            </a:r>
            <a:endParaRPr lang="en-US" altLang="en-US" b="1" dirty="0" smtClean="0"/>
          </a:p>
          <a:p>
            <a:pPr>
              <a:lnSpc>
                <a:spcPts val="3000"/>
              </a:lnSpc>
            </a:pPr>
            <a:r>
              <a:rPr lang="en-US" altLang="en-US" dirty="0" smtClean="0">
                <a:latin typeface="+mn-ea"/>
              </a:rPr>
              <a:t>     </a:t>
            </a:r>
            <a:r>
              <a:rPr lang="en-US" altLang="en-US" b="1" dirty="0" smtClean="0"/>
              <a:t>1</a:t>
            </a:r>
            <a:r>
              <a:rPr lang="en-US" altLang="zh-CN" b="1" dirty="0" smtClean="0"/>
              <a:t>.</a:t>
            </a:r>
            <a:r>
              <a:rPr lang="zh-CN" altLang="en-US" dirty="0" smtClean="0"/>
              <a:t>取得注册安全工程师资格。</a:t>
            </a:r>
            <a:endParaRPr lang="en-US" altLang="zh-CN" b="1" dirty="0" smtClean="0"/>
          </a:p>
          <a:p>
            <a:pPr>
              <a:lnSpc>
                <a:spcPts val="3000"/>
              </a:lnSpc>
            </a:pPr>
            <a:r>
              <a:rPr lang="zh-CN" altLang="en-US" b="1" dirty="0" smtClean="0"/>
              <a:t>      </a:t>
            </a:r>
            <a:r>
              <a:rPr lang="en-US" altLang="zh-CN" b="1" dirty="0" smtClean="0"/>
              <a:t>2.</a:t>
            </a:r>
            <a:r>
              <a:rPr lang="zh-CN" altLang="en-US" dirty="0" smtClean="0"/>
              <a:t>具备安全工程、工程经济类专业本科以上学历，并具有</a:t>
            </a:r>
            <a:r>
              <a:rPr lang="en-US" dirty="0" smtClean="0"/>
              <a:t>3</a:t>
            </a:r>
            <a:r>
              <a:rPr lang="zh-CN" altLang="en-US" dirty="0" smtClean="0"/>
              <a:t>年以上安全生产管理工作经历。</a:t>
            </a:r>
            <a:endParaRPr lang="en-US" altLang="zh-CN" b="1" dirty="0" smtClean="0"/>
          </a:p>
          <a:p>
            <a:pPr>
              <a:lnSpc>
                <a:spcPts val="3000"/>
              </a:lnSpc>
            </a:pPr>
            <a:r>
              <a:rPr lang="zh-CN" altLang="en-US" b="1" dirty="0" smtClean="0"/>
              <a:t>       </a:t>
            </a:r>
            <a:r>
              <a:rPr lang="en-US" altLang="zh-CN" b="1" dirty="0" smtClean="0"/>
              <a:t>3.</a:t>
            </a:r>
            <a:r>
              <a:rPr lang="zh-CN" altLang="en-US" dirty="0" smtClean="0"/>
              <a:t>具备其他专业本科以上学历或者获得工程师以上职称，并具有</a:t>
            </a:r>
            <a:r>
              <a:rPr lang="en-US" dirty="0" smtClean="0"/>
              <a:t>5</a:t>
            </a:r>
            <a:r>
              <a:rPr lang="zh-CN" altLang="en-US" dirty="0" smtClean="0"/>
              <a:t>年以上安全生产管理工作经历。</a:t>
            </a:r>
            <a:endParaRPr lang="zh-CN" altLang="en-US" dirty="0">
              <a:latin typeface="+mn-ea"/>
            </a:endParaRPr>
          </a:p>
        </p:txBody>
      </p:sp>
      <p:grpSp>
        <p:nvGrpSpPr>
          <p:cNvPr id="5" name="组合 45"/>
          <p:cNvGrpSpPr/>
          <p:nvPr/>
        </p:nvGrpSpPr>
        <p:grpSpPr>
          <a:xfrm>
            <a:off x="2571736" y="4429138"/>
            <a:ext cx="4170038" cy="277380"/>
            <a:chOff x="1763689" y="1700809"/>
            <a:chExt cx="5560050" cy="369840"/>
          </a:xfrm>
        </p:grpSpPr>
        <p:pic>
          <p:nvPicPr>
            <p:cNvPr id="47"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8" name="矩形 47"/>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 grpId="0"/>
      <p:bldP spid="26"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548815"/>
            <a:chOff x="152400" y="194710"/>
            <a:chExt cx="7875345" cy="258356"/>
          </a:xfrm>
        </p:grpSpPr>
        <p:sp>
          <p:nvSpPr>
            <p:cNvPr id="41" name="矩形 40"/>
            <p:cNvSpPr/>
            <p:nvPr/>
          </p:nvSpPr>
          <p:spPr>
            <a:xfrm>
              <a:off x="2702448" y="194710"/>
              <a:ext cx="2527211"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dirty="0" smtClean="0">
                  <a:latin typeface="微软雅黑" panose="020B0503020204020204" pitchFamily="34" charset="-122"/>
                  <a:ea typeface="微软雅黑" panose="020B0503020204020204" pitchFamily="34" charset="-122"/>
                </a:rPr>
                <a:t>安全总监与分管负责人</a:t>
              </a:r>
              <a:endParaRPr lang="zh-CN" altLang="en-US"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图片 10" descr="timg (1)_副本.jpg"/>
          <p:cNvPicPr>
            <a:picLocks noChangeAspect="1"/>
          </p:cNvPicPr>
          <p:nvPr/>
        </p:nvPicPr>
        <p:blipFill>
          <a:blip r:embed="rId3"/>
          <a:stretch>
            <a:fillRect/>
          </a:stretch>
        </p:blipFill>
        <p:spPr>
          <a:xfrm>
            <a:off x="857224" y="1500180"/>
            <a:ext cx="1270000" cy="2057400"/>
          </a:xfrm>
          <a:prstGeom prst="rect">
            <a:avLst/>
          </a:prstGeom>
        </p:spPr>
      </p:pic>
      <p:cxnSp>
        <p:nvCxnSpPr>
          <p:cNvPr id="13" name="直接箭头连接符 12"/>
          <p:cNvCxnSpPr/>
          <p:nvPr/>
        </p:nvCxnSpPr>
        <p:spPr>
          <a:xfrm flipV="1">
            <a:off x="2143108" y="1714494"/>
            <a:ext cx="6429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143108" y="2928940"/>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57488" y="1428742"/>
            <a:ext cx="1143008" cy="515526"/>
          </a:xfrm>
          <a:prstGeom prst="rect">
            <a:avLst/>
          </a:prstGeom>
          <a:noFill/>
        </p:spPr>
        <p:txBody>
          <a:bodyPr wrap="square" rtlCol="0">
            <a:spAutoFit/>
          </a:bodyPr>
          <a:lstStyle/>
          <a:p>
            <a:pPr>
              <a:lnSpc>
                <a:spcPts val="3300"/>
              </a:lnSpc>
            </a:pPr>
            <a:r>
              <a:rPr lang="zh-CN" altLang="en-US" b="1" dirty="0" smtClean="0"/>
              <a:t>安全总监</a:t>
            </a:r>
            <a:endParaRPr lang="zh-CN" altLang="en-US" b="1" dirty="0"/>
          </a:p>
        </p:txBody>
      </p:sp>
      <p:sp>
        <p:nvSpPr>
          <p:cNvPr id="17" name="TextBox 16"/>
          <p:cNvSpPr txBox="1"/>
          <p:nvPr/>
        </p:nvSpPr>
        <p:spPr>
          <a:xfrm>
            <a:off x="2928926" y="3000378"/>
            <a:ext cx="1500198" cy="515526"/>
          </a:xfrm>
          <a:prstGeom prst="rect">
            <a:avLst/>
          </a:prstGeom>
          <a:noFill/>
        </p:spPr>
        <p:txBody>
          <a:bodyPr wrap="square" rtlCol="0">
            <a:spAutoFit/>
          </a:bodyPr>
          <a:lstStyle/>
          <a:p>
            <a:pPr>
              <a:lnSpc>
                <a:spcPts val="3300"/>
              </a:lnSpc>
            </a:pPr>
            <a:r>
              <a:rPr lang="zh-CN" altLang="en-US" b="1" dirty="0" smtClean="0"/>
              <a:t>分管负责人</a:t>
            </a:r>
            <a:endParaRPr lang="zh-CN" altLang="en-US" b="1" dirty="0"/>
          </a:p>
        </p:txBody>
      </p:sp>
      <p:pic>
        <p:nvPicPr>
          <p:cNvPr id="18" name="图片 17" descr="timg (1)_2.jpg"/>
          <p:cNvPicPr>
            <a:picLocks noChangeAspect="1"/>
          </p:cNvPicPr>
          <p:nvPr/>
        </p:nvPicPr>
        <p:blipFill>
          <a:blip r:embed="rId4"/>
          <a:stretch>
            <a:fillRect/>
          </a:stretch>
        </p:blipFill>
        <p:spPr>
          <a:xfrm>
            <a:off x="5286380" y="1142990"/>
            <a:ext cx="1071570" cy="1571636"/>
          </a:xfrm>
          <a:prstGeom prst="rect">
            <a:avLst/>
          </a:prstGeom>
        </p:spPr>
      </p:pic>
      <p:pic>
        <p:nvPicPr>
          <p:cNvPr id="19" name="图片 18" descr="timg (1)_副本.jpg"/>
          <p:cNvPicPr>
            <a:picLocks noChangeAspect="1"/>
          </p:cNvPicPr>
          <p:nvPr/>
        </p:nvPicPr>
        <p:blipFill>
          <a:blip r:embed="rId3"/>
          <a:stretch>
            <a:fillRect/>
          </a:stretch>
        </p:blipFill>
        <p:spPr>
          <a:xfrm>
            <a:off x="5357818" y="2857502"/>
            <a:ext cx="1000132" cy="1620214"/>
          </a:xfrm>
          <a:prstGeom prst="rect">
            <a:avLst/>
          </a:prstGeom>
        </p:spPr>
      </p:pic>
      <p:cxnSp>
        <p:nvCxnSpPr>
          <p:cNvPr id="23" name="直接箭头连接符 22"/>
          <p:cNvCxnSpPr>
            <a:stCxn id="18" idx="3"/>
          </p:cNvCxnSpPr>
          <p:nvPr/>
        </p:nvCxnSpPr>
        <p:spPr>
          <a:xfrm>
            <a:off x="6357950" y="192880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357950" y="371475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00892" y="1643056"/>
            <a:ext cx="1143008" cy="515526"/>
          </a:xfrm>
          <a:prstGeom prst="rect">
            <a:avLst/>
          </a:prstGeom>
          <a:noFill/>
        </p:spPr>
        <p:txBody>
          <a:bodyPr wrap="square" rtlCol="0">
            <a:spAutoFit/>
          </a:bodyPr>
          <a:lstStyle/>
          <a:p>
            <a:pPr>
              <a:lnSpc>
                <a:spcPts val="3300"/>
              </a:lnSpc>
            </a:pPr>
            <a:r>
              <a:rPr lang="zh-CN" altLang="en-US" b="1" dirty="0" smtClean="0"/>
              <a:t>安全总监</a:t>
            </a:r>
            <a:endParaRPr lang="zh-CN" altLang="en-US" b="1" dirty="0"/>
          </a:p>
        </p:txBody>
      </p:sp>
      <p:sp>
        <p:nvSpPr>
          <p:cNvPr id="27" name="TextBox 26"/>
          <p:cNvSpPr txBox="1"/>
          <p:nvPr/>
        </p:nvSpPr>
        <p:spPr>
          <a:xfrm>
            <a:off x="7000892" y="3429006"/>
            <a:ext cx="1500198" cy="515526"/>
          </a:xfrm>
          <a:prstGeom prst="rect">
            <a:avLst/>
          </a:prstGeom>
          <a:noFill/>
        </p:spPr>
        <p:txBody>
          <a:bodyPr wrap="square" rtlCol="0">
            <a:spAutoFit/>
          </a:bodyPr>
          <a:lstStyle/>
          <a:p>
            <a:pPr>
              <a:lnSpc>
                <a:spcPts val="3300"/>
              </a:lnSpc>
            </a:pPr>
            <a:r>
              <a:rPr lang="zh-CN" altLang="en-US" b="1" dirty="0" smtClean="0"/>
              <a:t>分管负责人</a:t>
            </a:r>
            <a:endParaRPr lang="zh-CN" altLang="en-US" b="1" dirty="0"/>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4" name="组合 39"/>
          <p:cNvGrpSpPr/>
          <p:nvPr/>
        </p:nvGrpSpPr>
        <p:grpSpPr>
          <a:xfrm>
            <a:off x="593192" y="256761"/>
            <a:ext cx="7875345" cy="548815"/>
            <a:chOff x="152400" y="194710"/>
            <a:chExt cx="7875345" cy="258356"/>
          </a:xfrm>
        </p:grpSpPr>
        <p:sp>
          <p:nvSpPr>
            <p:cNvPr id="41" name="矩形 40"/>
            <p:cNvSpPr/>
            <p:nvPr/>
          </p:nvSpPr>
          <p:spPr>
            <a:xfrm>
              <a:off x="2702448" y="194710"/>
              <a:ext cx="2527211"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dirty="0" smtClean="0">
                  <a:latin typeface="微软雅黑" panose="020B0503020204020204" pitchFamily="34" charset="-122"/>
                  <a:ea typeface="微软雅黑" panose="020B0503020204020204" pitchFamily="34" charset="-122"/>
                </a:rPr>
                <a:t>安全总监与分管负责人</a:t>
              </a:r>
              <a:endParaRPr lang="zh-CN" altLang="en-US"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285720" y="2428874"/>
            <a:ext cx="859899" cy="597719"/>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职责</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285852" y="1000114"/>
            <a:ext cx="7286676" cy="3580461"/>
          </a:xfrm>
          <a:prstGeom prst="rect">
            <a:avLst/>
          </a:prstGeom>
        </p:spPr>
        <p:txBody>
          <a:bodyPr wrap="square" lIns="91435" tIns="45717" rIns="91435" bIns="45717">
            <a:spAutoFit/>
          </a:bodyPr>
          <a:lstStyle/>
          <a:p>
            <a:pPr algn="just" defTabSz="725645">
              <a:lnSpc>
                <a:spcPts val="3400"/>
              </a:lnSpc>
              <a:defRPr/>
            </a:pPr>
            <a:r>
              <a:rPr lang="en-US" altLang="zh-CN" sz="2000" b="1" dirty="0" smtClean="0">
                <a:latin typeface="华文楷体" pitchFamily="2" charset="-122"/>
                <a:ea typeface="华文楷体" pitchFamily="2" charset="-122"/>
              </a:rPr>
              <a:t>        1.</a:t>
            </a:r>
            <a:r>
              <a:rPr lang="zh-CN" altLang="en-US" sz="2000" b="1" dirty="0" smtClean="0">
                <a:latin typeface="华文楷体" pitchFamily="2" charset="-122"/>
                <a:ea typeface="华文楷体" pitchFamily="2" charset="-122"/>
              </a:rPr>
              <a:t>组织起草安全生产管理制度；</a:t>
            </a:r>
            <a:endParaRPr lang="en-US" altLang="zh-CN" sz="2000" b="1" dirty="0" smtClean="0">
              <a:latin typeface="华文楷体" pitchFamily="2" charset="-122"/>
              <a:ea typeface="华文楷体" pitchFamily="2" charset="-122"/>
            </a:endParaRPr>
          </a:p>
          <a:p>
            <a:pPr algn="just" defTabSz="725645">
              <a:lnSpc>
                <a:spcPts val="3400"/>
              </a:lnSpc>
              <a:defRPr/>
            </a:pPr>
            <a:r>
              <a:rPr lang="en-US" altLang="zh-CN" sz="2000" b="1" dirty="0" smtClean="0">
                <a:latin typeface="华文楷体" pitchFamily="2" charset="-122"/>
                <a:ea typeface="华文楷体" pitchFamily="2" charset="-122"/>
              </a:rPr>
              <a:t>        2.</a:t>
            </a:r>
            <a:r>
              <a:rPr lang="zh-CN" altLang="en-US" sz="2000" b="1" dirty="0" smtClean="0">
                <a:latin typeface="华文楷体" pitchFamily="2" charset="-122"/>
                <a:ea typeface="华文楷体" pitchFamily="2" charset="-122"/>
              </a:rPr>
              <a:t>建立安全预防控制体系和隐患排查治理体系，督促、检查安全生产工作，确认重大事故隐患整改和职业病危害防治情况；</a:t>
            </a:r>
            <a:endParaRPr lang="en-US" altLang="zh-CN" sz="2000" b="1" dirty="0" smtClean="0">
              <a:latin typeface="华文楷体" pitchFamily="2" charset="-122"/>
              <a:ea typeface="华文楷体" pitchFamily="2" charset="-122"/>
            </a:endParaRPr>
          </a:p>
          <a:p>
            <a:pPr algn="just" defTabSz="725645">
              <a:lnSpc>
                <a:spcPts val="3400"/>
              </a:lnSpc>
              <a:defRPr/>
            </a:pPr>
            <a:r>
              <a:rPr lang="en-US" altLang="zh-CN" sz="2000" b="1" dirty="0" smtClean="0">
                <a:latin typeface="华文楷体" pitchFamily="2" charset="-122"/>
                <a:ea typeface="华文楷体" pitchFamily="2" charset="-122"/>
              </a:rPr>
              <a:t>        3.</a:t>
            </a:r>
            <a:r>
              <a:rPr lang="zh-CN" altLang="en-US" sz="2000" b="1" dirty="0" smtClean="0">
                <a:latin typeface="华文楷体" pitchFamily="2" charset="-122"/>
                <a:ea typeface="华文楷体" pitchFamily="2" charset="-122"/>
              </a:rPr>
              <a:t>每季度至少组织一次安全生产全面检查，听取安全生产管理机构和安全生产管理人员工作汇报，及时研究解决安全生产存在的问题，并向主要负责人报告安全生产工作情况；</a:t>
            </a:r>
            <a:endParaRPr lang="en-US" altLang="zh-CN" sz="2000" b="1" dirty="0" smtClean="0">
              <a:latin typeface="华文楷体" pitchFamily="2" charset="-122"/>
              <a:ea typeface="华文楷体" pitchFamily="2" charset="-122"/>
            </a:endParaRPr>
          </a:p>
          <a:p>
            <a:pPr algn="just" defTabSz="725645">
              <a:lnSpc>
                <a:spcPts val="3400"/>
              </a:lnSpc>
              <a:defRPr/>
            </a:pPr>
            <a:r>
              <a:rPr lang="en-US" altLang="zh-CN" sz="2000" b="1" dirty="0" smtClean="0">
                <a:latin typeface="华文楷体" pitchFamily="2" charset="-122"/>
                <a:ea typeface="华文楷体" pitchFamily="2" charset="-122"/>
              </a:rPr>
              <a:t>        4.</a:t>
            </a:r>
            <a:r>
              <a:rPr lang="zh-CN" altLang="en-US" sz="2000" b="1" dirty="0" smtClean="0">
                <a:latin typeface="华文楷体" pitchFamily="2" charset="-122"/>
                <a:ea typeface="华文楷体" pitchFamily="2" charset="-122"/>
              </a:rPr>
              <a:t>每半年至少组织和参与一次事故应急救援演练；</a:t>
            </a:r>
            <a:endParaRPr lang="en-US" altLang="zh-CN" sz="2000" b="1" dirty="0" smtClean="0">
              <a:latin typeface="华文楷体" pitchFamily="2" charset="-122"/>
              <a:ea typeface="华文楷体" pitchFamily="2" charset="-122"/>
            </a:endParaRPr>
          </a:p>
          <a:p>
            <a:pPr algn="just" defTabSz="725645">
              <a:lnSpc>
                <a:spcPts val="3400"/>
              </a:lnSpc>
              <a:defRPr/>
            </a:pPr>
            <a:r>
              <a:rPr lang="en-US" altLang="zh-CN" sz="2000" b="1" dirty="0" smtClean="0">
                <a:latin typeface="华文楷体" pitchFamily="2" charset="-122"/>
                <a:ea typeface="华文楷体" pitchFamily="2" charset="-122"/>
              </a:rPr>
              <a:t>        5.</a:t>
            </a:r>
            <a:r>
              <a:rPr lang="zh-CN" altLang="en-US" sz="2000" b="1" dirty="0" smtClean="0">
                <a:latin typeface="华文楷体" pitchFamily="2" charset="-122"/>
                <a:ea typeface="华文楷体" pitchFamily="2" charset="-122"/>
              </a:rPr>
              <a:t>法律、法规、规章规定的其他安全生产管理职责。                  </a:t>
            </a:r>
            <a:endParaRPr lang="zh-CN" altLang="en-US" sz="2000" b="1" dirty="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0"/>
          <p:cNvSpPr/>
          <p:nvPr/>
        </p:nvSpPr>
        <p:spPr>
          <a:xfrm>
            <a:off x="1000100" y="1000114"/>
            <a:ext cx="4143404" cy="3530063"/>
          </a:xfrm>
          <a:prstGeom prst="rect">
            <a:avLst/>
          </a:prstGeom>
        </p:spPr>
        <p:txBody>
          <a:bodyPr wrap="square" lIns="91435" tIns="45717" rIns="91435" bIns="45717">
            <a:spAutoFit/>
          </a:bodyPr>
          <a:lstStyle/>
          <a:p>
            <a:pPr defTabSz="725645">
              <a:lnSpc>
                <a:spcPts val="3000"/>
              </a:lnSpc>
              <a:defRPr/>
            </a:pPr>
            <a:r>
              <a:rPr lang="zh-CN" altLang="en-US" sz="2000" b="1"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1.</a:t>
            </a:r>
            <a:r>
              <a:rPr lang="zh-CN" altLang="en-US" sz="2000" b="1" dirty="0" smtClean="0">
                <a:latin typeface="华文楷体" pitchFamily="2" charset="-122"/>
                <a:ea typeface="华文楷体" pitchFamily="2" charset="-122"/>
              </a:rPr>
              <a:t>非煤矿山、金属冶炼、道路运输、建筑施工单位</a:t>
            </a:r>
            <a:endParaRPr lang="en-US" altLang="zh-CN" sz="2000" b="1" dirty="0" smtClean="0">
              <a:latin typeface="华文楷体" pitchFamily="2" charset="-122"/>
              <a:ea typeface="华文楷体" pitchFamily="2" charset="-122"/>
            </a:endParaRPr>
          </a:p>
          <a:p>
            <a:pPr defTabSz="725645">
              <a:lnSpc>
                <a:spcPts val="3000"/>
              </a:lnSpc>
              <a:defRPr/>
            </a:pPr>
            <a:r>
              <a:rPr lang="zh-CN" altLang="en-US" sz="2000" b="1"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2.</a:t>
            </a:r>
            <a:r>
              <a:rPr lang="zh-CN" altLang="en-US" sz="2000" b="1" dirty="0" smtClean="0">
                <a:latin typeface="华文楷体" pitchFamily="2" charset="-122"/>
                <a:ea typeface="华文楷体" pitchFamily="2" charset="-122"/>
              </a:rPr>
              <a:t>危险物品的生产、经营、储存、运输单位</a:t>
            </a:r>
            <a:endParaRPr lang="en-US" altLang="zh-CN" sz="2000" b="1" dirty="0" smtClean="0">
              <a:latin typeface="华文楷体" pitchFamily="2" charset="-122"/>
              <a:ea typeface="华文楷体" pitchFamily="2" charset="-122"/>
            </a:endParaRPr>
          </a:p>
          <a:p>
            <a:pPr defTabSz="725645">
              <a:lnSpc>
                <a:spcPts val="3000"/>
              </a:lnSpc>
              <a:defRPr/>
            </a:pPr>
            <a:r>
              <a:rPr lang="zh-CN" altLang="en-US" sz="2000" b="1"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3.</a:t>
            </a:r>
            <a:r>
              <a:rPr lang="zh-CN" altLang="en-US" sz="2000" b="1" dirty="0" smtClean="0">
                <a:latin typeface="华文楷体" pitchFamily="2" charset="-122"/>
                <a:ea typeface="华文楷体" pitchFamily="2" charset="-122"/>
              </a:rPr>
              <a:t>锂电池的生产、加工和储存单位</a:t>
            </a:r>
            <a:endParaRPr lang="en-US" altLang="zh-CN" sz="2000" b="1" dirty="0" smtClean="0">
              <a:latin typeface="华文楷体" pitchFamily="2" charset="-122"/>
              <a:ea typeface="华文楷体" pitchFamily="2" charset="-122"/>
            </a:endParaRPr>
          </a:p>
          <a:p>
            <a:pPr defTabSz="725645">
              <a:lnSpc>
                <a:spcPts val="3000"/>
              </a:lnSpc>
              <a:defRPr/>
            </a:pPr>
            <a:r>
              <a:rPr lang="zh-CN" altLang="en-US" sz="2000" b="1"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4.</a:t>
            </a:r>
            <a:r>
              <a:rPr lang="zh-CN" altLang="en-US" sz="2000" b="1" dirty="0" smtClean="0">
                <a:latin typeface="华文楷体" pitchFamily="2" charset="-122"/>
                <a:ea typeface="华文楷体" pitchFamily="2" charset="-122"/>
              </a:rPr>
              <a:t>粉尘涉爆、涉氨制冷单位</a:t>
            </a:r>
            <a:endParaRPr lang="en-US" altLang="zh-CN" sz="2000" b="1" dirty="0" smtClean="0">
              <a:latin typeface="华文楷体" pitchFamily="2" charset="-122"/>
              <a:ea typeface="华文楷体" pitchFamily="2" charset="-122"/>
            </a:endParaRPr>
          </a:p>
          <a:p>
            <a:pPr defTabSz="725645">
              <a:lnSpc>
                <a:spcPts val="3000"/>
              </a:lnSpc>
              <a:defRPr/>
            </a:pPr>
            <a:r>
              <a:rPr lang="zh-CN" altLang="en-US" sz="2000" b="1"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5.</a:t>
            </a:r>
            <a:r>
              <a:rPr lang="zh-CN" altLang="en-US" sz="2000" b="1" dirty="0" smtClean="0">
                <a:latin typeface="华文楷体" pitchFamily="2" charset="-122"/>
                <a:ea typeface="华文楷体" pitchFamily="2" charset="-122"/>
              </a:rPr>
              <a:t>法律、法规规定的其他高危生产经营单位</a:t>
            </a:r>
            <a:r>
              <a:rPr lang="zh-CN" altLang="en-US" sz="1600" b="1" dirty="0" smtClean="0">
                <a:latin typeface="华文楷体" pitchFamily="2" charset="-122"/>
                <a:ea typeface="华文楷体" pitchFamily="2" charset="-122"/>
              </a:rPr>
              <a:t>          </a:t>
            </a:r>
            <a:endParaRPr lang="zh-CN" altLang="en-US" sz="1600" b="1" kern="0" dirty="0">
              <a:solidFill>
                <a:schemeClr val="tx1">
                  <a:lumMod val="50000"/>
                  <a:lumOff val="50000"/>
                </a:schemeClr>
              </a:solidFill>
              <a:latin typeface="华文楷体" pitchFamily="2" charset="-122"/>
              <a:ea typeface="华文楷体" pitchFamily="2" charset="-122"/>
            </a:endParaRPr>
          </a:p>
        </p:txBody>
      </p:sp>
      <p:grpSp>
        <p:nvGrpSpPr>
          <p:cNvPr id="2" name="Group 56"/>
          <p:cNvGrpSpPr/>
          <p:nvPr/>
        </p:nvGrpSpPr>
        <p:grpSpPr>
          <a:xfrm>
            <a:off x="6286512" y="1142990"/>
            <a:ext cx="1785949" cy="793698"/>
            <a:chOff x="4038600" y="1352549"/>
            <a:chExt cx="4267200" cy="793819"/>
          </a:xfrm>
        </p:grpSpPr>
        <p:sp>
          <p:nvSpPr>
            <p:cNvPr id="50" name="Rectangle 49"/>
            <p:cNvSpPr/>
            <p:nvPr/>
          </p:nvSpPr>
          <p:spPr>
            <a:xfrm>
              <a:off x="4114800" y="1352549"/>
              <a:ext cx="4191000" cy="762000"/>
            </a:xfrm>
            <a:prstGeom prst="rect">
              <a:avLst/>
            </a:prstGeom>
            <a:solidFill>
              <a:schemeClr val="accent2"/>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1.</a:t>
              </a:r>
              <a:r>
                <a:rPr lang="zh-CN" altLang="en-US" b="1" kern="0" dirty="0" smtClean="0">
                  <a:latin typeface="华文楷体" pitchFamily="2" charset="-122"/>
                  <a:ea typeface="华文楷体" pitchFamily="2" charset="-122"/>
                </a:rPr>
                <a:t>设置安全总监</a:t>
              </a:r>
              <a:endParaRPr lang="en-US" altLang="en-US" b="1" kern="0" dirty="0">
                <a:latin typeface="华文楷体" pitchFamily="2" charset="-122"/>
                <a:ea typeface="华文楷体" pitchFamily="2" charset="-122"/>
              </a:endParaRPr>
            </a:p>
          </p:txBody>
        </p:sp>
        <p:sp>
          <p:nvSpPr>
            <p:cNvPr id="53" name="Rectangle 31"/>
            <p:cNvSpPr/>
            <p:nvPr/>
          </p:nvSpPr>
          <p:spPr>
            <a:xfrm>
              <a:off x="4038600" y="1809750"/>
              <a:ext cx="1371600" cy="336618"/>
            </a:xfrm>
            <a:prstGeom prst="rect">
              <a:avLst/>
            </a:prstGeom>
            <a:noFill/>
          </p:spPr>
          <p:txBody>
            <a:bodyPr wrap="square">
              <a:spAutoFit/>
            </a:bodyPr>
            <a:lstStyle/>
            <a:p>
              <a:pPr algn="ctr" defTabSz="725645">
                <a:defRPr/>
              </a:pPr>
              <a:endParaRPr lang="ms-MY" sz="1587" kern="0" dirty="0">
                <a:solidFill>
                  <a:sysClr val="window" lastClr="FFFFFF"/>
                </a:solidFill>
                <a:latin typeface="微软雅黑" pitchFamily="34" charset="-122"/>
              </a:endParaRPr>
            </a:p>
          </p:txBody>
        </p:sp>
      </p:grpSp>
      <p:grpSp>
        <p:nvGrpSpPr>
          <p:cNvPr id="3" name="Group 57"/>
          <p:cNvGrpSpPr/>
          <p:nvPr/>
        </p:nvGrpSpPr>
        <p:grpSpPr>
          <a:xfrm>
            <a:off x="6315251" y="1928808"/>
            <a:ext cx="2828749" cy="793694"/>
            <a:chOff x="5572132" y="2114550"/>
            <a:chExt cx="2828749" cy="793815"/>
          </a:xfrm>
        </p:grpSpPr>
        <p:sp>
          <p:nvSpPr>
            <p:cNvPr id="58" name="Rectangle 50"/>
            <p:cNvSpPr/>
            <p:nvPr/>
          </p:nvSpPr>
          <p:spPr>
            <a:xfrm>
              <a:off x="5572132" y="2114550"/>
              <a:ext cx="2119330" cy="762000"/>
            </a:xfrm>
            <a:prstGeom prst="rect">
              <a:avLst/>
            </a:prstGeom>
            <a:solidFill>
              <a:schemeClr val="accent2">
                <a:lumMod val="40000"/>
                <a:lumOff val="60000"/>
              </a:schemeClr>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2.</a:t>
              </a:r>
              <a:r>
                <a:rPr lang="zh-CN" altLang="en-US" b="1" kern="0" dirty="0" smtClean="0">
                  <a:latin typeface="华文楷体" pitchFamily="2" charset="-122"/>
                  <a:ea typeface="华文楷体" pitchFamily="2" charset="-122"/>
                </a:rPr>
                <a:t>配备安全生产管</a:t>
              </a:r>
              <a:endParaRPr lang="en-US" altLang="zh-CN" b="1" kern="0" dirty="0" smtClean="0">
                <a:latin typeface="华文楷体" pitchFamily="2" charset="-122"/>
                <a:ea typeface="华文楷体" pitchFamily="2" charset="-122"/>
              </a:endParaRPr>
            </a:p>
            <a:p>
              <a:pPr defTabSz="725645">
                <a:defRPr/>
              </a:pPr>
              <a:r>
                <a:rPr lang="en-US" altLang="zh-CN" b="1" kern="0" dirty="0" smtClean="0">
                  <a:latin typeface="华文楷体" pitchFamily="2" charset="-122"/>
                  <a:ea typeface="华文楷体" pitchFamily="2" charset="-122"/>
                </a:rPr>
                <a:t>   </a:t>
              </a:r>
              <a:r>
                <a:rPr lang="zh-CN" altLang="en-US" b="1" kern="0" dirty="0" smtClean="0">
                  <a:latin typeface="华文楷体" pitchFamily="2" charset="-122"/>
                  <a:ea typeface="华文楷体" pitchFamily="2" charset="-122"/>
                </a:rPr>
                <a:t>理机构和人员</a:t>
              </a:r>
              <a:endParaRPr lang="en-US" altLang="en-US" b="1" kern="0" dirty="0" smtClean="0">
                <a:latin typeface="华文楷体" pitchFamily="2" charset="-122"/>
                <a:ea typeface="华文楷体" pitchFamily="2" charset="-122"/>
              </a:endParaRPr>
            </a:p>
          </p:txBody>
        </p:sp>
        <p:sp>
          <p:nvSpPr>
            <p:cNvPr id="61" name="Rectangle 35"/>
            <p:cNvSpPr/>
            <p:nvPr/>
          </p:nvSpPr>
          <p:spPr>
            <a:xfrm>
              <a:off x="7029281" y="2571747"/>
              <a:ext cx="1371600" cy="336618"/>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sp>
        <p:nvSpPr>
          <p:cNvPr id="66" name="Rectangle 51"/>
          <p:cNvSpPr/>
          <p:nvPr/>
        </p:nvSpPr>
        <p:spPr>
          <a:xfrm>
            <a:off x="6357951" y="2714626"/>
            <a:ext cx="1785950" cy="761884"/>
          </a:xfrm>
          <a:prstGeom prst="rect">
            <a:avLst/>
          </a:prstGeom>
          <a:solidFill>
            <a:schemeClr val="accent2"/>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3.</a:t>
            </a:r>
            <a:r>
              <a:rPr lang="zh-CN" altLang="en-US" b="1" kern="0" dirty="0" smtClean="0">
                <a:latin typeface="华文楷体" pitchFamily="2" charset="-122"/>
                <a:ea typeface="华文楷体" pitchFamily="2" charset="-122"/>
              </a:rPr>
              <a:t>建立应急救援</a:t>
            </a:r>
            <a:endParaRPr lang="en-US" altLang="zh-CN" b="1" kern="0" dirty="0" smtClean="0">
              <a:latin typeface="华文楷体" pitchFamily="2" charset="-122"/>
              <a:ea typeface="华文楷体" pitchFamily="2" charset="-122"/>
            </a:endParaRPr>
          </a:p>
          <a:p>
            <a:pPr defTabSz="725645">
              <a:defRPr/>
            </a:pPr>
            <a:r>
              <a:rPr lang="en-US" altLang="zh-CN" b="1" kern="0" dirty="0" smtClean="0">
                <a:latin typeface="华文楷体" pitchFamily="2" charset="-122"/>
                <a:ea typeface="华文楷体" pitchFamily="2" charset="-122"/>
              </a:rPr>
              <a:t>   </a:t>
            </a:r>
            <a:r>
              <a:rPr lang="zh-CN" altLang="en-US" b="1" kern="0" dirty="0" smtClean="0">
                <a:latin typeface="华文楷体" pitchFamily="2" charset="-122"/>
                <a:ea typeface="华文楷体" pitchFamily="2" charset="-122"/>
              </a:rPr>
              <a:t>组织</a:t>
            </a:r>
            <a:endParaRPr lang="en-US" altLang="en-US" b="1" kern="0" dirty="0">
              <a:latin typeface="华文楷体" pitchFamily="2" charset="-122"/>
              <a:ea typeface="华文楷体" pitchFamily="2" charset="-122"/>
            </a:endParaRPr>
          </a:p>
        </p:txBody>
      </p:sp>
      <p:grpSp>
        <p:nvGrpSpPr>
          <p:cNvPr id="5" name="组合 39"/>
          <p:cNvGrpSpPr/>
          <p:nvPr/>
        </p:nvGrpSpPr>
        <p:grpSpPr>
          <a:xfrm>
            <a:off x="593192" y="256761"/>
            <a:ext cx="7875345" cy="548815"/>
            <a:chOff x="152400" y="194710"/>
            <a:chExt cx="7875345" cy="258356"/>
          </a:xfrm>
        </p:grpSpPr>
        <p:sp>
          <p:nvSpPr>
            <p:cNvPr id="41" name="矩形 4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sz="2000" dirty="0" smtClean="0">
                  <a:latin typeface="微软雅黑" panose="020B0503020204020204" pitchFamily="34" charset="-122"/>
                  <a:ea typeface="微软雅黑" panose="020B0503020204020204" pitchFamily="34" charset="-122"/>
                </a:rPr>
                <a:t>高危生产经营单位</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57"/>
          <p:cNvGrpSpPr/>
          <p:nvPr/>
        </p:nvGrpSpPr>
        <p:grpSpPr>
          <a:xfrm>
            <a:off x="6357951" y="3500444"/>
            <a:ext cx="2286015" cy="1000132"/>
            <a:chOff x="5657852" y="2114550"/>
            <a:chExt cx="2743029" cy="793815"/>
          </a:xfrm>
        </p:grpSpPr>
        <p:sp>
          <p:nvSpPr>
            <p:cNvPr id="21" name="Rectangle 50"/>
            <p:cNvSpPr/>
            <p:nvPr/>
          </p:nvSpPr>
          <p:spPr>
            <a:xfrm>
              <a:off x="5657852" y="2114550"/>
              <a:ext cx="2733668" cy="762000"/>
            </a:xfrm>
            <a:prstGeom prst="rect">
              <a:avLst/>
            </a:prstGeom>
            <a:solidFill>
              <a:schemeClr val="accent2">
                <a:lumMod val="40000"/>
                <a:lumOff val="60000"/>
              </a:schemeClr>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4.</a:t>
              </a:r>
              <a:r>
                <a:rPr lang="zh-CN" altLang="en-US" b="1" kern="0" dirty="0" smtClean="0">
                  <a:latin typeface="华文楷体" pitchFamily="2" charset="-122"/>
                  <a:ea typeface="华文楷体" pitchFamily="2" charset="-122"/>
                </a:rPr>
                <a:t>对相关人员的培训</a:t>
              </a:r>
              <a:endParaRPr lang="en-US" altLang="zh-CN" b="1" kern="0" dirty="0" smtClean="0">
                <a:latin typeface="华文楷体" pitchFamily="2" charset="-122"/>
                <a:ea typeface="华文楷体" pitchFamily="2" charset="-122"/>
              </a:endParaRPr>
            </a:p>
            <a:p>
              <a:pPr defTabSz="725645">
                <a:defRPr/>
              </a:pPr>
              <a:r>
                <a:rPr lang="en-US" altLang="zh-CN" b="1" kern="0" dirty="0" smtClean="0">
                  <a:latin typeface="华文楷体" pitchFamily="2" charset="-122"/>
                  <a:ea typeface="华文楷体" pitchFamily="2" charset="-122"/>
                </a:rPr>
                <a:t>   </a:t>
              </a:r>
              <a:r>
                <a:rPr lang="zh-CN" altLang="en-US" b="1" kern="0" dirty="0" smtClean="0">
                  <a:latin typeface="华文楷体" pitchFamily="2" charset="-122"/>
                  <a:ea typeface="华文楷体" pitchFamily="2" charset="-122"/>
                </a:rPr>
                <a:t>学时和考核提出更</a:t>
              </a:r>
              <a:endParaRPr lang="en-US" altLang="zh-CN" b="1" kern="0" dirty="0" smtClean="0">
                <a:latin typeface="华文楷体" pitchFamily="2" charset="-122"/>
                <a:ea typeface="华文楷体" pitchFamily="2" charset="-122"/>
              </a:endParaRPr>
            </a:p>
            <a:p>
              <a:pPr defTabSz="725645">
                <a:defRPr/>
              </a:pPr>
              <a:r>
                <a:rPr lang="en-US" altLang="zh-CN" b="1" kern="0" dirty="0" smtClean="0">
                  <a:latin typeface="华文楷体" pitchFamily="2" charset="-122"/>
                  <a:ea typeface="华文楷体" pitchFamily="2" charset="-122"/>
                </a:rPr>
                <a:t>   </a:t>
              </a:r>
              <a:r>
                <a:rPr lang="zh-CN" altLang="en-US" b="1" kern="0" dirty="0" smtClean="0">
                  <a:latin typeface="华文楷体" pitchFamily="2" charset="-122"/>
                  <a:ea typeface="华文楷体" pitchFamily="2" charset="-122"/>
                </a:rPr>
                <a:t>高要求</a:t>
              </a:r>
              <a:endParaRPr lang="en-US" altLang="en-US" b="1" kern="0" dirty="0" smtClean="0">
                <a:latin typeface="华文楷体" pitchFamily="2" charset="-122"/>
                <a:ea typeface="华文楷体" pitchFamily="2" charset="-122"/>
              </a:endParaRPr>
            </a:p>
          </p:txBody>
        </p:sp>
        <p:sp>
          <p:nvSpPr>
            <p:cNvPr id="23" name="Rectangle 35"/>
            <p:cNvSpPr/>
            <p:nvPr/>
          </p:nvSpPr>
          <p:spPr>
            <a:xfrm>
              <a:off x="7029281" y="2571747"/>
              <a:ext cx="1371600" cy="336618"/>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sp>
        <p:nvSpPr>
          <p:cNvPr id="24" name="平行四边形 6"/>
          <p:cNvSpPr/>
          <p:nvPr/>
        </p:nvSpPr>
        <p:spPr>
          <a:xfrm>
            <a:off x="142844" y="2500312"/>
            <a:ext cx="859899" cy="597719"/>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包括</a:t>
            </a:r>
            <a:endParaRPr lang="zh-CN" altLang="en-US" b="1" dirty="0">
              <a:solidFill>
                <a:schemeClr val="tx1"/>
              </a:solidFill>
              <a:latin typeface="华文楷体" pitchFamily="2" charset="-122"/>
              <a:ea typeface="华文楷体" pitchFamily="2" charset="-122"/>
            </a:endParaRPr>
          </a:p>
        </p:txBody>
      </p:sp>
      <p:sp>
        <p:nvSpPr>
          <p:cNvPr id="25" name="平行四边形 6"/>
          <p:cNvSpPr/>
          <p:nvPr/>
        </p:nvSpPr>
        <p:spPr>
          <a:xfrm>
            <a:off x="5357818" y="2428874"/>
            <a:ext cx="859899" cy="597719"/>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要求</a:t>
            </a:r>
            <a:endParaRPr lang="zh-CN" altLang="en-US" b="1" dirty="0">
              <a:solidFill>
                <a:schemeClr val="tx1"/>
              </a:solidFill>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300" fill="hold"/>
                                        <p:tgtEl>
                                          <p:spTgt spid="43"/>
                                        </p:tgtEl>
                                        <p:attrNameLst>
                                          <p:attrName>ppt_x</p:attrName>
                                        </p:attrNameLst>
                                      </p:cBhvr>
                                      <p:tavLst>
                                        <p:tav tm="0">
                                          <p:val>
                                            <p:strVal val="#ppt_x"/>
                                          </p:val>
                                        </p:tav>
                                        <p:tav tm="100000">
                                          <p:val>
                                            <p:strVal val="#ppt_x"/>
                                          </p:val>
                                        </p:tav>
                                      </p:tavLst>
                                    </p:anim>
                                    <p:anim calcmode="lin" valueType="num">
                                      <p:cBhvr additive="base">
                                        <p:cTn id="8" dur="3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300"/>
                            </p:stCondLst>
                            <p:childTnLst>
                              <p:par>
                                <p:cTn id="10" presetID="2" presetClass="entr" presetSubtype="2"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 fill="hold"/>
                                        <p:tgtEl>
                                          <p:spTgt spid="2"/>
                                        </p:tgtEl>
                                        <p:attrNameLst>
                                          <p:attrName>ppt_x</p:attrName>
                                        </p:attrNameLst>
                                      </p:cBhvr>
                                      <p:tavLst>
                                        <p:tav tm="0">
                                          <p:val>
                                            <p:strVal val="1+#ppt_w/2"/>
                                          </p:val>
                                        </p:tav>
                                        <p:tav tm="100000">
                                          <p:val>
                                            <p:strVal val="#ppt_x"/>
                                          </p:val>
                                        </p:tav>
                                      </p:tavLst>
                                    </p:anim>
                                    <p:anim calcmode="lin" valueType="num">
                                      <p:cBhvr additive="base">
                                        <p:cTn id="13" dur="3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decel="5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 fill="hold"/>
                                        <p:tgtEl>
                                          <p:spTgt spid="3"/>
                                        </p:tgtEl>
                                        <p:attrNameLst>
                                          <p:attrName>ppt_x</p:attrName>
                                        </p:attrNameLst>
                                      </p:cBhvr>
                                      <p:tavLst>
                                        <p:tav tm="0">
                                          <p:val>
                                            <p:strVal val="0-#ppt_w/2"/>
                                          </p:val>
                                        </p:tav>
                                        <p:tav tm="100000">
                                          <p:val>
                                            <p:strVal val="#ppt_x"/>
                                          </p:val>
                                        </p:tav>
                                      </p:tavLst>
                                    </p:anim>
                                    <p:anim calcmode="lin" valueType="num">
                                      <p:cBhvr additive="base">
                                        <p:cTn id="18" dur="3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decel="50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300" fill="hold"/>
                                        <p:tgtEl>
                                          <p:spTgt spid="20"/>
                                        </p:tgtEl>
                                        <p:attrNameLst>
                                          <p:attrName>ppt_x</p:attrName>
                                        </p:attrNameLst>
                                      </p:cBhvr>
                                      <p:tavLst>
                                        <p:tav tm="0">
                                          <p:val>
                                            <p:strVal val="0-#ppt_w/2"/>
                                          </p:val>
                                        </p:tav>
                                        <p:tav tm="100000">
                                          <p:val>
                                            <p:strVal val="#ppt_x"/>
                                          </p:val>
                                        </p:tav>
                                      </p:tavLst>
                                    </p:anim>
                                    <p:anim calcmode="lin" valueType="num">
                                      <p:cBhvr additive="base">
                                        <p:cTn id="23" dur="3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0"/>
          <p:cNvSpPr/>
          <p:nvPr/>
        </p:nvSpPr>
        <p:spPr>
          <a:xfrm>
            <a:off x="1071538" y="1428742"/>
            <a:ext cx="3857652" cy="2913612"/>
          </a:xfrm>
          <a:prstGeom prst="rect">
            <a:avLst/>
          </a:prstGeom>
        </p:spPr>
        <p:txBody>
          <a:bodyPr wrap="square" lIns="91435" tIns="45717" rIns="91435" bIns="45717">
            <a:spAutoFit/>
          </a:bodyPr>
          <a:lstStyle/>
          <a:p>
            <a:pPr defTabSz="725645">
              <a:lnSpc>
                <a:spcPts val="3800"/>
              </a:lnSpc>
              <a:defRPr/>
            </a:pPr>
            <a:r>
              <a:rPr lang="zh-CN" altLang="en-US" sz="2400" b="1" dirty="0" smtClean="0">
                <a:latin typeface="华文楷体" pitchFamily="2" charset="-122"/>
                <a:ea typeface="华文楷体" pitchFamily="2" charset="-122"/>
              </a:rPr>
              <a:t>        </a:t>
            </a:r>
            <a:r>
              <a:rPr lang="en-US" altLang="zh-CN" sz="2400" b="1" dirty="0" smtClean="0">
                <a:latin typeface="华文楷体" pitchFamily="2" charset="-122"/>
                <a:ea typeface="华文楷体" pitchFamily="2" charset="-122"/>
              </a:rPr>
              <a:t>1.</a:t>
            </a:r>
            <a:r>
              <a:rPr lang="zh-CN" altLang="en-US" sz="2400" b="1" dirty="0" smtClean="0">
                <a:latin typeface="华文楷体" pitchFamily="2" charset="-122"/>
                <a:ea typeface="华文楷体" pitchFamily="2" charset="-122"/>
              </a:rPr>
              <a:t>爆破作业</a:t>
            </a:r>
            <a:endParaRPr lang="en-US" altLang="zh-CN" sz="2400" b="1" dirty="0" smtClean="0">
              <a:latin typeface="华文楷体" pitchFamily="2" charset="-122"/>
              <a:ea typeface="华文楷体" pitchFamily="2" charset="-122"/>
            </a:endParaRPr>
          </a:p>
          <a:p>
            <a:pPr defTabSz="725645">
              <a:lnSpc>
                <a:spcPts val="3800"/>
              </a:lnSpc>
              <a:defRPr/>
            </a:pPr>
            <a:r>
              <a:rPr lang="zh-CN" altLang="en-US" sz="2400" b="1" dirty="0" smtClean="0">
                <a:latin typeface="华文楷体" pitchFamily="2" charset="-122"/>
                <a:ea typeface="华文楷体" pitchFamily="2" charset="-122"/>
              </a:rPr>
              <a:t>        </a:t>
            </a:r>
            <a:r>
              <a:rPr lang="en-US" altLang="zh-CN" sz="2400" b="1" dirty="0" smtClean="0">
                <a:latin typeface="华文楷体" pitchFamily="2" charset="-122"/>
                <a:ea typeface="华文楷体" pitchFamily="2" charset="-122"/>
              </a:rPr>
              <a:t>2.</a:t>
            </a:r>
            <a:r>
              <a:rPr lang="zh-CN" altLang="en-US" sz="2400" b="1" dirty="0" smtClean="0">
                <a:latin typeface="华文楷体" pitchFamily="2" charset="-122"/>
                <a:ea typeface="华文楷体" pitchFamily="2" charset="-122"/>
              </a:rPr>
              <a:t>吊装作业</a:t>
            </a:r>
            <a:endParaRPr lang="en-US" altLang="zh-CN" sz="2400" b="1" dirty="0" smtClean="0">
              <a:latin typeface="华文楷体" pitchFamily="2" charset="-122"/>
              <a:ea typeface="华文楷体" pitchFamily="2" charset="-122"/>
            </a:endParaRPr>
          </a:p>
          <a:p>
            <a:pPr defTabSz="725645">
              <a:lnSpc>
                <a:spcPts val="3800"/>
              </a:lnSpc>
              <a:defRPr/>
            </a:pPr>
            <a:r>
              <a:rPr lang="zh-CN" altLang="en-US" sz="2400" b="1" dirty="0" smtClean="0">
                <a:latin typeface="华文楷体" pitchFamily="2" charset="-122"/>
                <a:ea typeface="华文楷体" pitchFamily="2" charset="-122"/>
              </a:rPr>
              <a:t>        </a:t>
            </a:r>
            <a:r>
              <a:rPr lang="en-US" altLang="zh-CN" sz="2400" b="1" dirty="0" smtClean="0">
                <a:latin typeface="华文楷体" pitchFamily="2" charset="-122"/>
                <a:ea typeface="华文楷体" pitchFamily="2" charset="-122"/>
              </a:rPr>
              <a:t>3.</a:t>
            </a:r>
            <a:r>
              <a:rPr lang="zh-CN" altLang="en-US" sz="2400" b="1" dirty="0" smtClean="0">
                <a:latin typeface="华文楷体" pitchFamily="2" charset="-122"/>
                <a:ea typeface="华文楷体" pitchFamily="2" charset="-122"/>
              </a:rPr>
              <a:t>安监总局会同国务院有关部门规定的其他危险作业</a:t>
            </a:r>
            <a:endParaRPr lang="en-US" altLang="zh-CN" sz="2400" b="1" dirty="0" smtClean="0">
              <a:latin typeface="华文楷体" pitchFamily="2" charset="-122"/>
              <a:ea typeface="华文楷体" pitchFamily="2" charset="-122"/>
            </a:endParaRPr>
          </a:p>
          <a:p>
            <a:pPr defTabSz="725645">
              <a:lnSpc>
                <a:spcPts val="3000"/>
              </a:lnSpc>
              <a:defRPr/>
            </a:pPr>
            <a:r>
              <a:rPr lang="zh-CN" altLang="en-US" sz="2000"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          </a:t>
            </a:r>
            <a:endParaRPr lang="zh-CN" altLang="en-US" b="1" dirty="0">
              <a:latin typeface="华文楷体" pitchFamily="2" charset="-122"/>
              <a:ea typeface="华文楷体" pitchFamily="2" charset="-122"/>
            </a:endParaRPr>
          </a:p>
        </p:txBody>
      </p:sp>
      <p:grpSp>
        <p:nvGrpSpPr>
          <p:cNvPr id="2" name="Group 56"/>
          <p:cNvGrpSpPr/>
          <p:nvPr/>
        </p:nvGrpSpPr>
        <p:grpSpPr>
          <a:xfrm>
            <a:off x="6286512" y="1142990"/>
            <a:ext cx="1785949" cy="793698"/>
            <a:chOff x="4038600" y="1352549"/>
            <a:chExt cx="4267200" cy="793819"/>
          </a:xfrm>
        </p:grpSpPr>
        <p:sp>
          <p:nvSpPr>
            <p:cNvPr id="50" name="Rectangle 49"/>
            <p:cNvSpPr/>
            <p:nvPr/>
          </p:nvSpPr>
          <p:spPr>
            <a:xfrm>
              <a:off x="4114800" y="1352549"/>
              <a:ext cx="4191000" cy="762000"/>
            </a:xfrm>
            <a:prstGeom prst="rect">
              <a:avLst/>
            </a:prstGeom>
            <a:solidFill>
              <a:schemeClr val="accent2"/>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1.</a:t>
              </a:r>
              <a:r>
                <a:rPr lang="zh-CN" altLang="en-US" b="1" kern="0" dirty="0" smtClean="0">
                  <a:latin typeface="华文楷体" pitchFamily="2" charset="-122"/>
                  <a:ea typeface="华文楷体" pitchFamily="2" charset="-122"/>
                </a:rPr>
                <a:t>制定应急预案</a:t>
              </a:r>
              <a:endParaRPr lang="en-US" altLang="en-US" b="1" kern="0" dirty="0">
                <a:latin typeface="华文楷体" pitchFamily="2" charset="-122"/>
                <a:ea typeface="华文楷体" pitchFamily="2" charset="-122"/>
              </a:endParaRPr>
            </a:p>
          </p:txBody>
        </p:sp>
        <p:sp>
          <p:nvSpPr>
            <p:cNvPr id="53" name="Rectangle 31"/>
            <p:cNvSpPr/>
            <p:nvPr/>
          </p:nvSpPr>
          <p:spPr>
            <a:xfrm>
              <a:off x="4038600" y="1809750"/>
              <a:ext cx="1371600" cy="336618"/>
            </a:xfrm>
            <a:prstGeom prst="rect">
              <a:avLst/>
            </a:prstGeom>
            <a:noFill/>
          </p:spPr>
          <p:txBody>
            <a:bodyPr wrap="square">
              <a:spAutoFit/>
            </a:bodyPr>
            <a:lstStyle/>
            <a:p>
              <a:pPr algn="ctr" defTabSz="725645">
                <a:defRPr/>
              </a:pPr>
              <a:endParaRPr lang="ms-MY" sz="1587" kern="0" dirty="0">
                <a:solidFill>
                  <a:sysClr val="window" lastClr="FFFFFF"/>
                </a:solidFill>
                <a:latin typeface="微软雅黑" pitchFamily="34" charset="-122"/>
              </a:endParaRPr>
            </a:p>
          </p:txBody>
        </p:sp>
      </p:grpSp>
      <p:grpSp>
        <p:nvGrpSpPr>
          <p:cNvPr id="3" name="Group 57"/>
          <p:cNvGrpSpPr/>
          <p:nvPr/>
        </p:nvGrpSpPr>
        <p:grpSpPr>
          <a:xfrm>
            <a:off x="6315251" y="1928808"/>
            <a:ext cx="2828749" cy="793694"/>
            <a:chOff x="5572132" y="2114550"/>
            <a:chExt cx="2828749" cy="793815"/>
          </a:xfrm>
        </p:grpSpPr>
        <p:sp>
          <p:nvSpPr>
            <p:cNvPr id="58" name="Rectangle 50"/>
            <p:cNvSpPr/>
            <p:nvPr/>
          </p:nvSpPr>
          <p:spPr>
            <a:xfrm>
              <a:off x="5572132" y="2114550"/>
              <a:ext cx="2119330" cy="762000"/>
            </a:xfrm>
            <a:prstGeom prst="rect">
              <a:avLst/>
            </a:prstGeom>
            <a:solidFill>
              <a:schemeClr val="accent2">
                <a:lumMod val="40000"/>
                <a:lumOff val="60000"/>
              </a:schemeClr>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2.</a:t>
              </a:r>
              <a:r>
                <a:rPr lang="zh-CN" altLang="en-US" b="1" kern="0" dirty="0" smtClean="0">
                  <a:latin typeface="华文楷体" pitchFamily="2" charset="-122"/>
                  <a:ea typeface="华文楷体" pitchFamily="2" charset="-122"/>
                </a:rPr>
                <a:t>编制作业方案</a:t>
              </a:r>
              <a:endParaRPr lang="en-US" altLang="en-US" b="1" kern="0" dirty="0" smtClean="0">
                <a:latin typeface="华文楷体" pitchFamily="2" charset="-122"/>
                <a:ea typeface="华文楷体" pitchFamily="2" charset="-122"/>
              </a:endParaRPr>
            </a:p>
          </p:txBody>
        </p:sp>
        <p:sp>
          <p:nvSpPr>
            <p:cNvPr id="61" name="Rectangle 35"/>
            <p:cNvSpPr/>
            <p:nvPr/>
          </p:nvSpPr>
          <p:spPr>
            <a:xfrm>
              <a:off x="7029281" y="2571747"/>
              <a:ext cx="1371600" cy="336618"/>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sp>
        <p:nvSpPr>
          <p:cNvPr id="66" name="Rectangle 51"/>
          <p:cNvSpPr/>
          <p:nvPr/>
        </p:nvSpPr>
        <p:spPr>
          <a:xfrm>
            <a:off x="6357951" y="2714626"/>
            <a:ext cx="1785950" cy="761884"/>
          </a:xfrm>
          <a:prstGeom prst="rect">
            <a:avLst/>
          </a:prstGeom>
          <a:solidFill>
            <a:schemeClr val="accent2"/>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3.</a:t>
            </a:r>
            <a:r>
              <a:rPr lang="zh-CN" altLang="en-US" b="1" kern="0" dirty="0" smtClean="0">
                <a:latin typeface="华文楷体" pitchFamily="2" charset="-122"/>
                <a:ea typeface="华文楷体" pitchFamily="2" charset="-122"/>
              </a:rPr>
              <a:t>确认现场作业条件等</a:t>
            </a:r>
            <a:endParaRPr lang="en-US" altLang="en-US" b="1" kern="0" dirty="0">
              <a:latin typeface="华文楷体" pitchFamily="2" charset="-122"/>
              <a:ea typeface="华文楷体" pitchFamily="2" charset="-122"/>
            </a:endParaRPr>
          </a:p>
        </p:txBody>
      </p:sp>
      <p:grpSp>
        <p:nvGrpSpPr>
          <p:cNvPr id="4" name="组合 39"/>
          <p:cNvGrpSpPr/>
          <p:nvPr/>
        </p:nvGrpSpPr>
        <p:grpSpPr>
          <a:xfrm>
            <a:off x="593192" y="256761"/>
            <a:ext cx="7875345" cy="548815"/>
            <a:chOff x="152400" y="194710"/>
            <a:chExt cx="7875345" cy="258356"/>
          </a:xfrm>
        </p:grpSpPr>
        <p:sp>
          <p:nvSpPr>
            <p:cNvPr id="41" name="矩形 4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dirty="0" smtClean="0">
                  <a:latin typeface="微软雅黑" panose="020B0503020204020204" pitchFamily="34" charset="-122"/>
                  <a:ea typeface="微软雅黑" panose="020B0503020204020204" pitchFamily="34" charset="-122"/>
                </a:rPr>
                <a:t>危  险  作  业（一）</a:t>
              </a:r>
              <a:endParaRPr lang="zh-CN" altLang="en-US"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57"/>
          <p:cNvGrpSpPr/>
          <p:nvPr/>
        </p:nvGrpSpPr>
        <p:grpSpPr>
          <a:xfrm>
            <a:off x="6286512" y="3500444"/>
            <a:ext cx="2357453" cy="1000132"/>
            <a:chOff x="5572132" y="2114550"/>
            <a:chExt cx="2828749" cy="793815"/>
          </a:xfrm>
        </p:grpSpPr>
        <p:sp>
          <p:nvSpPr>
            <p:cNvPr id="21" name="Rectangle 50"/>
            <p:cNvSpPr/>
            <p:nvPr/>
          </p:nvSpPr>
          <p:spPr>
            <a:xfrm>
              <a:off x="5572132" y="2114550"/>
              <a:ext cx="2733668" cy="762000"/>
            </a:xfrm>
            <a:prstGeom prst="rect">
              <a:avLst/>
            </a:prstGeom>
            <a:solidFill>
              <a:schemeClr val="accent2">
                <a:lumMod val="40000"/>
                <a:lumOff val="60000"/>
              </a:schemeClr>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4.</a:t>
              </a:r>
              <a:r>
                <a:rPr lang="zh-CN" altLang="en-US" b="1" kern="0" dirty="0" smtClean="0">
                  <a:latin typeface="华文楷体" pitchFamily="2" charset="-122"/>
                  <a:ea typeface="华文楷体" pitchFamily="2" charset="-122"/>
                </a:rPr>
                <a:t>安排专门人员进行现场管理</a:t>
              </a:r>
              <a:endParaRPr lang="en-US" altLang="en-US" b="1" kern="0" dirty="0" smtClean="0">
                <a:latin typeface="华文楷体" pitchFamily="2" charset="-122"/>
                <a:ea typeface="华文楷体" pitchFamily="2" charset="-122"/>
              </a:endParaRPr>
            </a:p>
          </p:txBody>
        </p:sp>
        <p:sp>
          <p:nvSpPr>
            <p:cNvPr id="23" name="Rectangle 35"/>
            <p:cNvSpPr/>
            <p:nvPr/>
          </p:nvSpPr>
          <p:spPr>
            <a:xfrm>
              <a:off x="7029281" y="2571747"/>
              <a:ext cx="1371600" cy="336618"/>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sp>
        <p:nvSpPr>
          <p:cNvPr id="24" name="平行四边形 6"/>
          <p:cNvSpPr/>
          <p:nvPr/>
        </p:nvSpPr>
        <p:spPr>
          <a:xfrm>
            <a:off x="357158" y="2357436"/>
            <a:ext cx="859899" cy="597719"/>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包括</a:t>
            </a:r>
            <a:endParaRPr lang="zh-CN" altLang="en-US" b="1" dirty="0">
              <a:solidFill>
                <a:schemeClr val="tx1"/>
              </a:solidFill>
              <a:latin typeface="华文楷体" pitchFamily="2" charset="-122"/>
              <a:ea typeface="华文楷体" pitchFamily="2" charset="-122"/>
            </a:endParaRPr>
          </a:p>
        </p:txBody>
      </p:sp>
      <p:sp>
        <p:nvSpPr>
          <p:cNvPr id="25" name="平行四边形 6"/>
          <p:cNvSpPr/>
          <p:nvPr/>
        </p:nvSpPr>
        <p:spPr>
          <a:xfrm>
            <a:off x="5357818" y="2428874"/>
            <a:ext cx="859899" cy="597719"/>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要求</a:t>
            </a:r>
            <a:endParaRPr lang="zh-CN" altLang="en-US" b="1" dirty="0">
              <a:solidFill>
                <a:schemeClr val="tx1"/>
              </a:solidFill>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300" fill="hold"/>
                                        <p:tgtEl>
                                          <p:spTgt spid="43"/>
                                        </p:tgtEl>
                                        <p:attrNameLst>
                                          <p:attrName>ppt_x</p:attrName>
                                        </p:attrNameLst>
                                      </p:cBhvr>
                                      <p:tavLst>
                                        <p:tav tm="0">
                                          <p:val>
                                            <p:strVal val="#ppt_x"/>
                                          </p:val>
                                        </p:tav>
                                        <p:tav tm="100000">
                                          <p:val>
                                            <p:strVal val="#ppt_x"/>
                                          </p:val>
                                        </p:tav>
                                      </p:tavLst>
                                    </p:anim>
                                    <p:anim calcmode="lin" valueType="num">
                                      <p:cBhvr additive="base">
                                        <p:cTn id="8" dur="3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300"/>
                            </p:stCondLst>
                            <p:childTnLst>
                              <p:par>
                                <p:cTn id="10" presetID="2" presetClass="entr" presetSubtype="2"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 fill="hold"/>
                                        <p:tgtEl>
                                          <p:spTgt spid="2"/>
                                        </p:tgtEl>
                                        <p:attrNameLst>
                                          <p:attrName>ppt_x</p:attrName>
                                        </p:attrNameLst>
                                      </p:cBhvr>
                                      <p:tavLst>
                                        <p:tav tm="0">
                                          <p:val>
                                            <p:strVal val="1+#ppt_w/2"/>
                                          </p:val>
                                        </p:tav>
                                        <p:tav tm="100000">
                                          <p:val>
                                            <p:strVal val="#ppt_x"/>
                                          </p:val>
                                        </p:tav>
                                      </p:tavLst>
                                    </p:anim>
                                    <p:anim calcmode="lin" valueType="num">
                                      <p:cBhvr additive="base">
                                        <p:cTn id="13" dur="3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decel="5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 fill="hold"/>
                                        <p:tgtEl>
                                          <p:spTgt spid="3"/>
                                        </p:tgtEl>
                                        <p:attrNameLst>
                                          <p:attrName>ppt_x</p:attrName>
                                        </p:attrNameLst>
                                      </p:cBhvr>
                                      <p:tavLst>
                                        <p:tav tm="0">
                                          <p:val>
                                            <p:strVal val="0-#ppt_w/2"/>
                                          </p:val>
                                        </p:tav>
                                        <p:tav tm="100000">
                                          <p:val>
                                            <p:strVal val="#ppt_x"/>
                                          </p:val>
                                        </p:tav>
                                      </p:tavLst>
                                    </p:anim>
                                    <p:anim calcmode="lin" valueType="num">
                                      <p:cBhvr additive="base">
                                        <p:cTn id="18" dur="3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decel="5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 fill="hold"/>
                                        <p:tgtEl>
                                          <p:spTgt spid="5"/>
                                        </p:tgtEl>
                                        <p:attrNameLst>
                                          <p:attrName>ppt_x</p:attrName>
                                        </p:attrNameLst>
                                      </p:cBhvr>
                                      <p:tavLst>
                                        <p:tav tm="0">
                                          <p:val>
                                            <p:strVal val="0-#ppt_w/2"/>
                                          </p:val>
                                        </p:tav>
                                        <p:tav tm="100000">
                                          <p:val>
                                            <p:strVal val="#ppt_x"/>
                                          </p:val>
                                        </p:tav>
                                      </p:tavLst>
                                    </p:anim>
                                    <p:anim calcmode="lin" valueType="num">
                                      <p:cBhvr additive="base">
                                        <p:cTn id="23" dur="3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2571736" y="1142990"/>
            <a:ext cx="4170038" cy="277380"/>
            <a:chOff x="1763689" y="1700809"/>
            <a:chExt cx="5560050" cy="369840"/>
          </a:xfrm>
        </p:grpSpPr>
        <p:pic>
          <p:nvPicPr>
            <p:cNvPr id="5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3" name="组合 60"/>
          <p:cNvGrpSpPr/>
          <p:nvPr/>
        </p:nvGrpSpPr>
        <p:grpSpPr>
          <a:xfrm>
            <a:off x="2643174" y="2000246"/>
            <a:ext cx="4170038" cy="277380"/>
            <a:chOff x="1763689" y="1700809"/>
            <a:chExt cx="5560050" cy="369840"/>
          </a:xfrm>
        </p:grpSpPr>
        <p:pic>
          <p:nvPicPr>
            <p:cNvPr id="62"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3286116" y="1428742"/>
            <a:ext cx="2571768" cy="461665"/>
          </a:xfrm>
          <a:prstGeom prst="rect">
            <a:avLst/>
          </a:prstGeom>
          <a:noFill/>
        </p:spPr>
        <p:txBody>
          <a:bodyPr wrap="square" rtlCol="0">
            <a:spAutoFit/>
          </a:bodyPr>
          <a:lstStyle/>
          <a:p>
            <a:pPr algn="ctr"/>
            <a:r>
              <a:rPr lang="zh-CN" altLang="en-US" sz="2400" b="1" dirty="0" smtClean="0"/>
              <a:t>市政府规章</a:t>
            </a:r>
            <a:endParaRPr lang="zh-CN" altLang="en-US" sz="2400" b="1" dirty="0"/>
          </a:p>
        </p:txBody>
      </p:sp>
      <p:grpSp>
        <p:nvGrpSpPr>
          <p:cNvPr id="4" name="组合 26"/>
          <p:cNvGrpSpPr/>
          <p:nvPr/>
        </p:nvGrpSpPr>
        <p:grpSpPr>
          <a:xfrm>
            <a:off x="2643174" y="2000246"/>
            <a:ext cx="4170038" cy="277380"/>
            <a:chOff x="1763689" y="1700809"/>
            <a:chExt cx="5560050" cy="369840"/>
          </a:xfrm>
        </p:grpSpPr>
        <p:pic>
          <p:nvPicPr>
            <p:cNvPr id="28"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3" name="TextBox 7"/>
          <p:cNvSpPr txBox="1"/>
          <p:nvPr/>
        </p:nvSpPr>
        <p:spPr>
          <a:xfrm>
            <a:off x="3286117" y="2214560"/>
            <a:ext cx="3071834" cy="425758"/>
          </a:xfrm>
          <a:prstGeom prst="rect">
            <a:avLst/>
          </a:prstGeom>
          <a:noFill/>
        </p:spPr>
        <p:txBody>
          <a:bodyPr wrap="square" rtlCol="0">
            <a:spAutoFit/>
          </a:bodyPr>
          <a:lstStyle/>
          <a:p>
            <a:pPr>
              <a:lnSpc>
                <a:spcPts val="2600"/>
              </a:lnSpc>
            </a:pPr>
            <a:r>
              <a:rPr lang="en-US" altLang="zh-CN" sz="2400" b="1" dirty="0" smtClean="0"/>
              <a:t>2018</a:t>
            </a:r>
            <a:r>
              <a:rPr lang="zh-CN" altLang="en-US" sz="2400" b="1" dirty="0" smtClean="0"/>
              <a:t>年</a:t>
            </a:r>
            <a:r>
              <a:rPr lang="en-US" altLang="zh-CN" sz="2400" b="1" dirty="0" smtClean="0"/>
              <a:t>4</a:t>
            </a:r>
            <a:r>
              <a:rPr lang="zh-CN" altLang="en-US" sz="2400" b="1" dirty="0" smtClean="0"/>
              <a:t>月</a:t>
            </a:r>
            <a:r>
              <a:rPr lang="en-US" altLang="zh-CN" sz="2400" b="1" dirty="0" smtClean="0"/>
              <a:t>17</a:t>
            </a:r>
            <a:r>
              <a:rPr lang="zh-CN" altLang="en-US" sz="2400" b="1" dirty="0" smtClean="0"/>
              <a:t>日公布</a:t>
            </a:r>
            <a:endParaRPr lang="zh-CN" altLang="en-US" sz="2400" b="1" dirty="0"/>
          </a:p>
        </p:txBody>
      </p:sp>
      <p:grpSp>
        <p:nvGrpSpPr>
          <p:cNvPr id="5" name="组合 34"/>
          <p:cNvGrpSpPr/>
          <p:nvPr/>
        </p:nvGrpSpPr>
        <p:grpSpPr>
          <a:xfrm>
            <a:off x="2714612" y="2786064"/>
            <a:ext cx="4170038" cy="277380"/>
            <a:chOff x="1763689" y="1700809"/>
            <a:chExt cx="5560050" cy="369840"/>
          </a:xfrm>
        </p:grpSpPr>
        <p:pic>
          <p:nvPicPr>
            <p:cNvPr id="36"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 name="矩形 36"/>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6" name="组合 37"/>
          <p:cNvGrpSpPr/>
          <p:nvPr/>
        </p:nvGrpSpPr>
        <p:grpSpPr>
          <a:xfrm>
            <a:off x="2428860" y="3857634"/>
            <a:ext cx="4170038" cy="277380"/>
            <a:chOff x="1763689" y="1700809"/>
            <a:chExt cx="5560050" cy="369840"/>
          </a:xfrm>
        </p:grpSpPr>
        <p:pic>
          <p:nvPicPr>
            <p:cNvPr id="3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矩形 3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41" name="TextBox 7"/>
          <p:cNvSpPr txBox="1"/>
          <p:nvPr/>
        </p:nvSpPr>
        <p:spPr>
          <a:xfrm>
            <a:off x="3214678" y="3214692"/>
            <a:ext cx="3071834" cy="425758"/>
          </a:xfrm>
          <a:prstGeom prst="rect">
            <a:avLst/>
          </a:prstGeom>
          <a:noFill/>
        </p:spPr>
        <p:txBody>
          <a:bodyPr wrap="square" rtlCol="0">
            <a:spAutoFit/>
          </a:bodyPr>
          <a:lstStyle/>
          <a:p>
            <a:pPr>
              <a:lnSpc>
                <a:spcPts val="2600"/>
              </a:lnSpc>
            </a:pPr>
            <a:r>
              <a:rPr lang="en-US" altLang="zh-CN" sz="2400" b="1" dirty="0" smtClean="0"/>
              <a:t>2018</a:t>
            </a:r>
            <a:r>
              <a:rPr lang="zh-CN" altLang="en-US" sz="2400" b="1" dirty="0" smtClean="0"/>
              <a:t>年</a:t>
            </a:r>
            <a:r>
              <a:rPr lang="en-US" altLang="zh-CN" sz="2400" b="1" dirty="0" smtClean="0"/>
              <a:t>7</a:t>
            </a:r>
            <a:r>
              <a:rPr lang="zh-CN" altLang="en-US" sz="2400" b="1" dirty="0" smtClean="0"/>
              <a:t>月</a:t>
            </a:r>
            <a:r>
              <a:rPr lang="en-US" altLang="zh-CN" sz="2400" b="1" dirty="0" smtClean="0"/>
              <a:t>1</a:t>
            </a:r>
            <a:r>
              <a:rPr lang="zh-CN" altLang="en-US" sz="2400" b="1" dirty="0" smtClean="0"/>
              <a:t>日起施行</a:t>
            </a:r>
            <a:endParaRPr lang="zh-CN" altLang="en-US" sz="2400" b="1" dirty="0"/>
          </a:p>
        </p:txBody>
      </p:sp>
      <p:grpSp>
        <p:nvGrpSpPr>
          <p:cNvPr id="7" name="组合 39"/>
          <p:cNvGrpSpPr/>
          <p:nvPr/>
        </p:nvGrpSpPr>
        <p:grpSpPr>
          <a:xfrm>
            <a:off x="593192" y="256761"/>
            <a:ext cx="7875345" cy="814791"/>
            <a:chOff x="152400" y="194710"/>
            <a:chExt cx="7875345" cy="258356"/>
          </a:xfrm>
        </p:grpSpPr>
        <p:sp>
          <p:nvSpPr>
            <p:cNvPr id="35" name="矩形 34"/>
            <p:cNvSpPr/>
            <p:nvPr/>
          </p:nvSpPr>
          <p:spPr>
            <a:xfrm>
              <a:off x="702184" y="194710"/>
              <a:ext cx="68580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深圳市生产经营单位安全生产主体责任规定</a:t>
              </a:r>
              <a:r>
                <a:rPr lang="en-US" altLang="zh-CN"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38"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3"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0"/>
          <p:cNvSpPr/>
          <p:nvPr/>
        </p:nvSpPr>
        <p:spPr>
          <a:xfrm>
            <a:off x="1214414" y="1000114"/>
            <a:ext cx="4143404" cy="3618933"/>
          </a:xfrm>
          <a:prstGeom prst="rect">
            <a:avLst/>
          </a:prstGeom>
        </p:spPr>
        <p:txBody>
          <a:bodyPr wrap="square" lIns="91435" tIns="45717" rIns="91435" bIns="45717">
            <a:spAutoFit/>
          </a:bodyPr>
          <a:lstStyle/>
          <a:p>
            <a:pPr defTabSz="725645">
              <a:lnSpc>
                <a:spcPts val="2500"/>
              </a:lnSpc>
              <a:defRPr/>
            </a:pPr>
            <a:r>
              <a:rPr lang="en-US" altLang="zh-CN" b="1" dirty="0" smtClean="0">
                <a:latin typeface="华文楷体" pitchFamily="2" charset="-122"/>
                <a:ea typeface="华文楷体" pitchFamily="2" charset="-122"/>
              </a:rPr>
              <a:t>  1.</a:t>
            </a:r>
            <a:r>
              <a:rPr lang="zh-CN" altLang="en-US" b="1" dirty="0" smtClean="0">
                <a:latin typeface="华文楷体" pitchFamily="2" charset="-122"/>
                <a:ea typeface="华文楷体" pitchFamily="2" charset="-122"/>
              </a:rPr>
              <a:t>设备大修</a:t>
            </a:r>
            <a:endParaRPr lang="en-US" altLang="zh-CN" b="1" dirty="0" smtClean="0">
              <a:latin typeface="华文楷体" pitchFamily="2" charset="-122"/>
              <a:ea typeface="华文楷体" pitchFamily="2" charset="-122"/>
            </a:endParaRPr>
          </a:p>
          <a:p>
            <a:pPr defTabSz="725645">
              <a:lnSpc>
                <a:spcPts val="2500"/>
              </a:lnSpc>
              <a:defRPr/>
            </a:pPr>
            <a:r>
              <a:rPr lang="zh-CN" altLang="en-US" b="1" dirty="0" smtClean="0">
                <a:latin typeface="华文楷体" pitchFamily="2" charset="-122"/>
                <a:ea typeface="华文楷体" pitchFamily="2" charset="-122"/>
              </a:rPr>
              <a:t>  </a:t>
            </a:r>
            <a:r>
              <a:rPr lang="en-US" altLang="zh-CN" b="1" dirty="0" smtClean="0">
                <a:latin typeface="华文楷体" pitchFamily="2" charset="-122"/>
                <a:ea typeface="华文楷体" pitchFamily="2" charset="-122"/>
              </a:rPr>
              <a:t>2.</a:t>
            </a:r>
            <a:r>
              <a:rPr lang="zh-CN" altLang="en-US" b="1" dirty="0" smtClean="0">
                <a:latin typeface="华文楷体" pitchFamily="2" charset="-122"/>
                <a:ea typeface="华文楷体" pitchFamily="2" charset="-122"/>
              </a:rPr>
              <a:t>危险装置设备试生产</a:t>
            </a:r>
            <a:endParaRPr lang="en-US" altLang="zh-CN" b="1" dirty="0" smtClean="0">
              <a:latin typeface="华文楷体" pitchFamily="2" charset="-122"/>
              <a:ea typeface="华文楷体" pitchFamily="2" charset="-122"/>
            </a:endParaRPr>
          </a:p>
          <a:p>
            <a:pPr defTabSz="725645">
              <a:lnSpc>
                <a:spcPts val="2500"/>
              </a:lnSpc>
              <a:defRPr/>
            </a:pPr>
            <a:r>
              <a:rPr lang="en-US" altLang="zh-CN" b="1" dirty="0" smtClean="0">
                <a:latin typeface="华文楷体" pitchFamily="2" charset="-122"/>
                <a:ea typeface="华文楷体" pitchFamily="2" charset="-122"/>
              </a:rPr>
              <a:t>  3.</a:t>
            </a:r>
            <a:r>
              <a:rPr lang="zh-CN" altLang="en-US" b="1" dirty="0" smtClean="0">
                <a:latin typeface="华文楷体" pitchFamily="2" charset="-122"/>
                <a:ea typeface="华文楷体" pitchFamily="2" charset="-122"/>
              </a:rPr>
              <a:t>建筑物或者构筑物拆除</a:t>
            </a:r>
            <a:endParaRPr lang="en-US" altLang="zh-CN" b="1" dirty="0" smtClean="0">
              <a:latin typeface="华文楷体" pitchFamily="2" charset="-122"/>
              <a:ea typeface="华文楷体" pitchFamily="2" charset="-122"/>
            </a:endParaRPr>
          </a:p>
          <a:p>
            <a:pPr defTabSz="725645">
              <a:lnSpc>
                <a:spcPts val="2500"/>
              </a:lnSpc>
              <a:defRPr/>
            </a:pPr>
            <a:r>
              <a:rPr lang="zh-CN" altLang="en-US" b="1" dirty="0" smtClean="0">
                <a:latin typeface="华文楷体" pitchFamily="2" charset="-122"/>
                <a:ea typeface="华文楷体" pitchFamily="2" charset="-122"/>
              </a:rPr>
              <a:t>  </a:t>
            </a:r>
            <a:r>
              <a:rPr lang="en-US" altLang="zh-CN" b="1" dirty="0" smtClean="0">
                <a:latin typeface="华文楷体" pitchFamily="2" charset="-122"/>
                <a:ea typeface="华文楷体" pitchFamily="2" charset="-122"/>
              </a:rPr>
              <a:t>4.</a:t>
            </a:r>
            <a:r>
              <a:rPr lang="zh-CN" altLang="en-US" b="1" dirty="0" smtClean="0">
                <a:latin typeface="华文楷体" pitchFamily="2" charset="-122"/>
                <a:ea typeface="华文楷体" pitchFamily="2" charset="-122"/>
              </a:rPr>
              <a:t>油罐清洗或者危险场所动火</a:t>
            </a:r>
            <a:endParaRPr lang="en-US" altLang="zh-CN" b="1" dirty="0" smtClean="0">
              <a:latin typeface="华文楷体" pitchFamily="2" charset="-122"/>
              <a:ea typeface="华文楷体" pitchFamily="2" charset="-122"/>
            </a:endParaRPr>
          </a:p>
          <a:p>
            <a:pPr defTabSz="725645">
              <a:lnSpc>
                <a:spcPts val="2500"/>
              </a:lnSpc>
              <a:defRPr/>
            </a:pPr>
            <a:r>
              <a:rPr lang="zh-CN" altLang="en-US" b="1" dirty="0" smtClean="0">
                <a:latin typeface="华文楷体" pitchFamily="2" charset="-122"/>
                <a:ea typeface="华文楷体" pitchFamily="2" charset="-122"/>
              </a:rPr>
              <a:t>  </a:t>
            </a:r>
            <a:r>
              <a:rPr lang="en-US" altLang="zh-CN" b="1" dirty="0" smtClean="0">
                <a:latin typeface="华文楷体" pitchFamily="2" charset="-122"/>
                <a:ea typeface="华文楷体" pitchFamily="2" charset="-122"/>
              </a:rPr>
              <a:t>5.</a:t>
            </a:r>
            <a:r>
              <a:rPr lang="zh-CN" altLang="en-US" b="1" dirty="0" smtClean="0">
                <a:latin typeface="华文楷体" pitchFamily="2" charset="-122"/>
                <a:ea typeface="华文楷体" pitchFamily="2" charset="-122"/>
              </a:rPr>
              <a:t>临时用电</a:t>
            </a:r>
            <a:endParaRPr lang="en-US" altLang="zh-CN" b="1" dirty="0" smtClean="0">
              <a:latin typeface="华文楷体" pitchFamily="2" charset="-122"/>
              <a:ea typeface="华文楷体" pitchFamily="2" charset="-122"/>
            </a:endParaRPr>
          </a:p>
          <a:p>
            <a:pPr defTabSz="725645">
              <a:lnSpc>
                <a:spcPts val="2500"/>
              </a:lnSpc>
              <a:defRPr/>
            </a:pPr>
            <a:r>
              <a:rPr lang="zh-CN" altLang="en-US" b="1" dirty="0" smtClean="0">
                <a:latin typeface="华文楷体" pitchFamily="2" charset="-122"/>
                <a:ea typeface="华文楷体" pitchFamily="2" charset="-122"/>
              </a:rPr>
              <a:t>  </a:t>
            </a:r>
            <a:r>
              <a:rPr lang="en-US" altLang="zh-CN" b="1" dirty="0" smtClean="0">
                <a:latin typeface="华文楷体" pitchFamily="2" charset="-122"/>
                <a:ea typeface="华文楷体" pitchFamily="2" charset="-122"/>
              </a:rPr>
              <a:t>6.</a:t>
            </a:r>
            <a:r>
              <a:rPr lang="zh-CN" altLang="en-US" b="1" dirty="0" smtClean="0">
                <a:latin typeface="华文楷体" pitchFamily="2" charset="-122"/>
                <a:ea typeface="华文楷体" pitchFamily="2" charset="-122"/>
              </a:rPr>
              <a:t>涂装</a:t>
            </a:r>
            <a:endParaRPr lang="en-US" altLang="zh-CN" b="1" dirty="0" smtClean="0">
              <a:latin typeface="华文楷体" pitchFamily="2" charset="-122"/>
              <a:ea typeface="华文楷体" pitchFamily="2" charset="-122"/>
            </a:endParaRPr>
          </a:p>
          <a:p>
            <a:pPr defTabSz="725645">
              <a:lnSpc>
                <a:spcPts val="2500"/>
              </a:lnSpc>
              <a:defRPr/>
            </a:pPr>
            <a:r>
              <a:rPr lang="zh-CN" altLang="en-US" b="1" dirty="0" smtClean="0">
                <a:latin typeface="华文楷体" pitchFamily="2" charset="-122"/>
                <a:ea typeface="华文楷体" pitchFamily="2" charset="-122"/>
              </a:rPr>
              <a:t>  </a:t>
            </a:r>
            <a:r>
              <a:rPr lang="en-US" altLang="zh-CN" b="1" dirty="0" smtClean="0">
                <a:latin typeface="华文楷体" pitchFamily="2" charset="-122"/>
                <a:ea typeface="华文楷体" pitchFamily="2" charset="-122"/>
              </a:rPr>
              <a:t>7.</a:t>
            </a:r>
            <a:r>
              <a:rPr lang="zh-CN" altLang="en-US" b="1" dirty="0" smtClean="0">
                <a:latin typeface="华文楷体" pitchFamily="2" charset="-122"/>
                <a:ea typeface="华文楷体" pitchFamily="2" charset="-122"/>
              </a:rPr>
              <a:t>危险品装卸</a:t>
            </a:r>
            <a:endParaRPr lang="en-US" altLang="zh-CN" b="1" dirty="0" smtClean="0">
              <a:latin typeface="华文楷体" pitchFamily="2" charset="-122"/>
              <a:ea typeface="华文楷体" pitchFamily="2" charset="-122"/>
            </a:endParaRPr>
          </a:p>
          <a:p>
            <a:pPr defTabSz="725645">
              <a:lnSpc>
                <a:spcPts val="2500"/>
              </a:lnSpc>
              <a:defRPr/>
            </a:pPr>
            <a:r>
              <a:rPr lang="zh-CN" altLang="en-US" b="1" dirty="0" smtClean="0">
                <a:latin typeface="华文楷体" pitchFamily="2" charset="-122"/>
                <a:ea typeface="华文楷体" pitchFamily="2" charset="-122"/>
              </a:rPr>
              <a:t>  </a:t>
            </a:r>
            <a:r>
              <a:rPr lang="en-US" altLang="zh-CN" b="1" dirty="0" smtClean="0">
                <a:latin typeface="华文楷体" pitchFamily="2" charset="-122"/>
                <a:ea typeface="华文楷体" pitchFamily="2" charset="-122"/>
              </a:rPr>
              <a:t>8.</a:t>
            </a:r>
            <a:r>
              <a:rPr lang="zh-CN" altLang="en-US" b="1" dirty="0" smtClean="0">
                <a:latin typeface="华文楷体" pitchFamily="2" charset="-122"/>
                <a:ea typeface="华文楷体" pitchFamily="2" charset="-122"/>
              </a:rPr>
              <a:t>有限空间作业</a:t>
            </a:r>
            <a:endParaRPr lang="en-US" altLang="zh-CN" b="1" dirty="0" smtClean="0">
              <a:latin typeface="华文楷体" pitchFamily="2" charset="-122"/>
              <a:ea typeface="华文楷体" pitchFamily="2" charset="-122"/>
            </a:endParaRPr>
          </a:p>
          <a:p>
            <a:pPr defTabSz="725645">
              <a:lnSpc>
                <a:spcPts val="2500"/>
              </a:lnSpc>
              <a:defRPr/>
            </a:pPr>
            <a:r>
              <a:rPr lang="zh-CN" altLang="en-US" b="1" dirty="0" smtClean="0">
                <a:latin typeface="华文楷体" pitchFamily="2" charset="-122"/>
                <a:ea typeface="华文楷体" pitchFamily="2" charset="-122"/>
              </a:rPr>
              <a:t>  </a:t>
            </a:r>
            <a:r>
              <a:rPr lang="en-US" altLang="zh-CN" b="1" dirty="0" smtClean="0">
                <a:latin typeface="华文楷体" pitchFamily="2" charset="-122"/>
                <a:ea typeface="华文楷体" pitchFamily="2" charset="-122"/>
              </a:rPr>
              <a:t>9.</a:t>
            </a:r>
            <a:r>
              <a:rPr lang="zh-CN" altLang="en-US" b="1" dirty="0" smtClean="0">
                <a:latin typeface="华文楷体" pitchFamily="2" charset="-122"/>
                <a:ea typeface="华文楷体" pitchFamily="2" charset="-122"/>
              </a:rPr>
              <a:t>高处作业</a:t>
            </a:r>
            <a:endParaRPr lang="en-US" altLang="zh-CN" b="1" dirty="0" smtClean="0">
              <a:latin typeface="华文楷体" pitchFamily="2" charset="-122"/>
              <a:ea typeface="华文楷体" pitchFamily="2" charset="-122"/>
            </a:endParaRPr>
          </a:p>
          <a:p>
            <a:pPr defTabSz="725645">
              <a:lnSpc>
                <a:spcPts val="2500"/>
              </a:lnSpc>
              <a:defRPr/>
            </a:pPr>
            <a:r>
              <a:rPr lang="zh-CN" altLang="en-US" b="1" dirty="0" smtClean="0">
                <a:latin typeface="华文楷体" pitchFamily="2" charset="-122"/>
                <a:ea typeface="华文楷体" pitchFamily="2" charset="-122"/>
              </a:rPr>
              <a:t>  </a:t>
            </a:r>
            <a:r>
              <a:rPr lang="en-US" altLang="zh-CN" b="1" dirty="0" smtClean="0">
                <a:latin typeface="华文楷体" pitchFamily="2" charset="-122"/>
                <a:ea typeface="华文楷体" pitchFamily="2" charset="-122"/>
              </a:rPr>
              <a:t>10.</a:t>
            </a:r>
            <a:r>
              <a:rPr lang="zh-CN" altLang="en-US" b="1" dirty="0" smtClean="0">
                <a:latin typeface="华文楷体" pitchFamily="2" charset="-122"/>
                <a:ea typeface="华文楷体" pitchFamily="2" charset="-122"/>
              </a:rPr>
              <a:t>涉及重大危险源、油气管道、临近高压输电线路等作业         </a:t>
            </a:r>
            <a:endParaRPr lang="zh-CN" altLang="en-US" b="1" dirty="0">
              <a:latin typeface="华文楷体" pitchFamily="2" charset="-122"/>
              <a:ea typeface="华文楷体" pitchFamily="2" charset="-122"/>
            </a:endParaRPr>
          </a:p>
        </p:txBody>
      </p:sp>
      <p:grpSp>
        <p:nvGrpSpPr>
          <p:cNvPr id="2" name="Group 56"/>
          <p:cNvGrpSpPr/>
          <p:nvPr/>
        </p:nvGrpSpPr>
        <p:grpSpPr>
          <a:xfrm>
            <a:off x="6286512" y="1142990"/>
            <a:ext cx="1785949" cy="793698"/>
            <a:chOff x="4038600" y="1352549"/>
            <a:chExt cx="4267200" cy="793819"/>
          </a:xfrm>
        </p:grpSpPr>
        <p:sp>
          <p:nvSpPr>
            <p:cNvPr id="50" name="Rectangle 49"/>
            <p:cNvSpPr/>
            <p:nvPr/>
          </p:nvSpPr>
          <p:spPr>
            <a:xfrm>
              <a:off x="4114800" y="1352549"/>
              <a:ext cx="4191000" cy="762000"/>
            </a:xfrm>
            <a:prstGeom prst="rect">
              <a:avLst/>
            </a:prstGeom>
            <a:solidFill>
              <a:schemeClr val="accent2"/>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1.</a:t>
              </a:r>
              <a:r>
                <a:rPr lang="zh-CN" altLang="en-US" b="1" kern="0" dirty="0" smtClean="0">
                  <a:latin typeface="华文楷体" pitchFamily="2" charset="-122"/>
                  <a:ea typeface="华文楷体" pitchFamily="2" charset="-122"/>
                </a:rPr>
                <a:t>制定应急预案</a:t>
              </a:r>
              <a:endParaRPr lang="en-US" altLang="en-US" b="1" kern="0" dirty="0">
                <a:latin typeface="华文楷体" pitchFamily="2" charset="-122"/>
                <a:ea typeface="华文楷体" pitchFamily="2" charset="-122"/>
              </a:endParaRPr>
            </a:p>
          </p:txBody>
        </p:sp>
        <p:sp>
          <p:nvSpPr>
            <p:cNvPr id="53" name="Rectangle 31"/>
            <p:cNvSpPr/>
            <p:nvPr/>
          </p:nvSpPr>
          <p:spPr>
            <a:xfrm>
              <a:off x="4038600" y="1809750"/>
              <a:ext cx="1371600" cy="336618"/>
            </a:xfrm>
            <a:prstGeom prst="rect">
              <a:avLst/>
            </a:prstGeom>
            <a:noFill/>
          </p:spPr>
          <p:txBody>
            <a:bodyPr wrap="square">
              <a:spAutoFit/>
            </a:bodyPr>
            <a:lstStyle/>
            <a:p>
              <a:pPr algn="ctr" defTabSz="725645">
                <a:defRPr/>
              </a:pPr>
              <a:endParaRPr lang="ms-MY" sz="1587" kern="0" dirty="0">
                <a:solidFill>
                  <a:sysClr val="window" lastClr="FFFFFF"/>
                </a:solidFill>
                <a:latin typeface="微软雅黑" pitchFamily="34" charset="-122"/>
              </a:endParaRPr>
            </a:p>
          </p:txBody>
        </p:sp>
      </p:grpSp>
      <p:grpSp>
        <p:nvGrpSpPr>
          <p:cNvPr id="3" name="Group 57"/>
          <p:cNvGrpSpPr/>
          <p:nvPr/>
        </p:nvGrpSpPr>
        <p:grpSpPr>
          <a:xfrm>
            <a:off x="6315251" y="1928808"/>
            <a:ext cx="2828749" cy="793694"/>
            <a:chOff x="5572132" y="2114550"/>
            <a:chExt cx="2828749" cy="793815"/>
          </a:xfrm>
        </p:grpSpPr>
        <p:sp>
          <p:nvSpPr>
            <p:cNvPr id="58" name="Rectangle 50"/>
            <p:cNvSpPr/>
            <p:nvPr/>
          </p:nvSpPr>
          <p:spPr>
            <a:xfrm>
              <a:off x="5572132" y="2114550"/>
              <a:ext cx="2119330" cy="762000"/>
            </a:xfrm>
            <a:prstGeom prst="rect">
              <a:avLst/>
            </a:prstGeom>
            <a:solidFill>
              <a:schemeClr val="accent2">
                <a:lumMod val="40000"/>
                <a:lumOff val="60000"/>
              </a:schemeClr>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2.</a:t>
              </a:r>
              <a:r>
                <a:rPr lang="zh-CN" altLang="en-US" b="1" kern="0" dirty="0" smtClean="0">
                  <a:latin typeface="华文楷体" pitchFamily="2" charset="-122"/>
                  <a:ea typeface="华文楷体" pitchFamily="2" charset="-122"/>
                </a:rPr>
                <a:t>编制作业方案</a:t>
              </a:r>
              <a:endParaRPr lang="en-US" altLang="en-US" b="1" kern="0" dirty="0" smtClean="0">
                <a:latin typeface="华文楷体" pitchFamily="2" charset="-122"/>
                <a:ea typeface="华文楷体" pitchFamily="2" charset="-122"/>
              </a:endParaRPr>
            </a:p>
          </p:txBody>
        </p:sp>
        <p:sp>
          <p:nvSpPr>
            <p:cNvPr id="61" name="Rectangle 35"/>
            <p:cNvSpPr/>
            <p:nvPr/>
          </p:nvSpPr>
          <p:spPr>
            <a:xfrm>
              <a:off x="7029281" y="2571747"/>
              <a:ext cx="1371600" cy="336618"/>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sp>
        <p:nvSpPr>
          <p:cNvPr id="66" name="Rectangle 51"/>
          <p:cNvSpPr/>
          <p:nvPr/>
        </p:nvSpPr>
        <p:spPr>
          <a:xfrm>
            <a:off x="6357951" y="2714626"/>
            <a:ext cx="1785950" cy="761884"/>
          </a:xfrm>
          <a:prstGeom prst="rect">
            <a:avLst/>
          </a:prstGeom>
          <a:solidFill>
            <a:schemeClr val="accent2"/>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3.</a:t>
            </a:r>
            <a:r>
              <a:rPr lang="zh-CN" altLang="en-US" b="1" kern="0" dirty="0" smtClean="0">
                <a:latin typeface="华文楷体" pitchFamily="2" charset="-122"/>
                <a:ea typeface="华文楷体" pitchFamily="2" charset="-122"/>
              </a:rPr>
              <a:t>确认现场作业条件等</a:t>
            </a:r>
            <a:endParaRPr lang="en-US" altLang="en-US" b="1" kern="0" dirty="0">
              <a:latin typeface="华文楷体" pitchFamily="2" charset="-122"/>
              <a:ea typeface="华文楷体" pitchFamily="2" charset="-122"/>
            </a:endParaRPr>
          </a:p>
        </p:txBody>
      </p:sp>
      <p:grpSp>
        <p:nvGrpSpPr>
          <p:cNvPr id="4" name="组合 39"/>
          <p:cNvGrpSpPr/>
          <p:nvPr/>
        </p:nvGrpSpPr>
        <p:grpSpPr>
          <a:xfrm>
            <a:off x="593192" y="256761"/>
            <a:ext cx="7875345" cy="548815"/>
            <a:chOff x="152400" y="194710"/>
            <a:chExt cx="7875345" cy="258356"/>
          </a:xfrm>
        </p:grpSpPr>
        <p:sp>
          <p:nvSpPr>
            <p:cNvPr id="41" name="矩形 4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dirty="0" smtClean="0">
                  <a:latin typeface="微软雅黑" panose="020B0503020204020204" pitchFamily="34" charset="-122"/>
                  <a:ea typeface="微软雅黑" panose="020B0503020204020204" pitchFamily="34" charset="-122"/>
                </a:rPr>
                <a:t>危  险  作  业（二）</a:t>
              </a:r>
              <a:endParaRPr lang="zh-CN" altLang="en-US"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57"/>
          <p:cNvGrpSpPr/>
          <p:nvPr/>
        </p:nvGrpSpPr>
        <p:grpSpPr>
          <a:xfrm>
            <a:off x="6286512" y="3500444"/>
            <a:ext cx="2357453" cy="1000132"/>
            <a:chOff x="5572132" y="2114550"/>
            <a:chExt cx="2828749" cy="793815"/>
          </a:xfrm>
        </p:grpSpPr>
        <p:sp>
          <p:nvSpPr>
            <p:cNvPr id="21" name="Rectangle 50"/>
            <p:cNvSpPr/>
            <p:nvPr/>
          </p:nvSpPr>
          <p:spPr>
            <a:xfrm>
              <a:off x="5572132" y="2114550"/>
              <a:ext cx="2733668" cy="762000"/>
            </a:xfrm>
            <a:prstGeom prst="rect">
              <a:avLst/>
            </a:prstGeom>
            <a:solidFill>
              <a:schemeClr val="accent2">
                <a:lumMod val="40000"/>
                <a:lumOff val="60000"/>
              </a:schemeClr>
            </a:solidFill>
            <a:ln w="25400" cap="flat" cmpd="sng" algn="ctr">
              <a:noFill/>
              <a:prstDash val="solid"/>
            </a:ln>
            <a:effectLst/>
          </p:spPr>
          <p:txBody>
            <a:bodyPr rtlCol="0" anchor="ctr"/>
            <a:lstStyle/>
            <a:p>
              <a:pPr defTabSz="725645">
                <a:defRPr/>
              </a:pPr>
              <a:r>
                <a:rPr lang="en-US" altLang="zh-CN" b="1" kern="0" dirty="0" smtClean="0">
                  <a:latin typeface="华文楷体" pitchFamily="2" charset="-122"/>
                  <a:ea typeface="华文楷体" pitchFamily="2" charset="-122"/>
                </a:rPr>
                <a:t>4.</a:t>
              </a:r>
              <a:r>
                <a:rPr lang="zh-CN" altLang="en-US" b="1" kern="0" dirty="0" smtClean="0">
                  <a:latin typeface="华文楷体" pitchFamily="2" charset="-122"/>
                  <a:ea typeface="华文楷体" pitchFamily="2" charset="-122"/>
                </a:rPr>
                <a:t>安排专门人员进行现场管理</a:t>
              </a:r>
              <a:endParaRPr lang="en-US" altLang="en-US" b="1" kern="0" dirty="0" smtClean="0">
                <a:latin typeface="华文楷体" pitchFamily="2" charset="-122"/>
                <a:ea typeface="华文楷体" pitchFamily="2" charset="-122"/>
              </a:endParaRPr>
            </a:p>
          </p:txBody>
        </p:sp>
        <p:sp>
          <p:nvSpPr>
            <p:cNvPr id="23" name="Rectangle 35"/>
            <p:cNvSpPr/>
            <p:nvPr/>
          </p:nvSpPr>
          <p:spPr>
            <a:xfrm>
              <a:off x="7029281" y="2571747"/>
              <a:ext cx="1371600" cy="336618"/>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sp>
        <p:nvSpPr>
          <p:cNvPr id="24" name="平行四边形 6"/>
          <p:cNvSpPr/>
          <p:nvPr/>
        </p:nvSpPr>
        <p:spPr>
          <a:xfrm>
            <a:off x="285720" y="2071684"/>
            <a:ext cx="859899" cy="157163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华文楷体" pitchFamily="2" charset="-122"/>
                <a:ea typeface="华文楷体" pitchFamily="2" charset="-122"/>
              </a:rPr>
              <a:t>按照危险作业执行</a:t>
            </a:r>
            <a:endParaRPr lang="zh-CN" altLang="en-US" b="1" dirty="0">
              <a:solidFill>
                <a:schemeClr val="tx1"/>
              </a:solidFill>
              <a:latin typeface="华文楷体" pitchFamily="2" charset="-122"/>
              <a:ea typeface="华文楷体" pitchFamily="2" charset="-122"/>
            </a:endParaRPr>
          </a:p>
        </p:txBody>
      </p:sp>
      <p:sp>
        <p:nvSpPr>
          <p:cNvPr id="25" name="平行四边形 6"/>
          <p:cNvSpPr/>
          <p:nvPr/>
        </p:nvSpPr>
        <p:spPr>
          <a:xfrm>
            <a:off x="5357818" y="2428874"/>
            <a:ext cx="859899" cy="597719"/>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要求</a:t>
            </a:r>
            <a:endParaRPr lang="zh-CN" altLang="en-US" b="1" dirty="0">
              <a:solidFill>
                <a:schemeClr val="tx1"/>
              </a:solidFill>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300" fill="hold"/>
                                        <p:tgtEl>
                                          <p:spTgt spid="43"/>
                                        </p:tgtEl>
                                        <p:attrNameLst>
                                          <p:attrName>ppt_x</p:attrName>
                                        </p:attrNameLst>
                                      </p:cBhvr>
                                      <p:tavLst>
                                        <p:tav tm="0">
                                          <p:val>
                                            <p:strVal val="#ppt_x"/>
                                          </p:val>
                                        </p:tav>
                                        <p:tav tm="100000">
                                          <p:val>
                                            <p:strVal val="#ppt_x"/>
                                          </p:val>
                                        </p:tav>
                                      </p:tavLst>
                                    </p:anim>
                                    <p:anim calcmode="lin" valueType="num">
                                      <p:cBhvr additive="base">
                                        <p:cTn id="8" dur="3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300"/>
                            </p:stCondLst>
                            <p:childTnLst>
                              <p:par>
                                <p:cTn id="10" presetID="2" presetClass="entr" presetSubtype="2"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 fill="hold"/>
                                        <p:tgtEl>
                                          <p:spTgt spid="2"/>
                                        </p:tgtEl>
                                        <p:attrNameLst>
                                          <p:attrName>ppt_x</p:attrName>
                                        </p:attrNameLst>
                                      </p:cBhvr>
                                      <p:tavLst>
                                        <p:tav tm="0">
                                          <p:val>
                                            <p:strVal val="1+#ppt_w/2"/>
                                          </p:val>
                                        </p:tav>
                                        <p:tav tm="100000">
                                          <p:val>
                                            <p:strVal val="#ppt_x"/>
                                          </p:val>
                                        </p:tav>
                                      </p:tavLst>
                                    </p:anim>
                                    <p:anim calcmode="lin" valueType="num">
                                      <p:cBhvr additive="base">
                                        <p:cTn id="13" dur="3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decel="5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 fill="hold"/>
                                        <p:tgtEl>
                                          <p:spTgt spid="3"/>
                                        </p:tgtEl>
                                        <p:attrNameLst>
                                          <p:attrName>ppt_x</p:attrName>
                                        </p:attrNameLst>
                                      </p:cBhvr>
                                      <p:tavLst>
                                        <p:tav tm="0">
                                          <p:val>
                                            <p:strVal val="0-#ppt_w/2"/>
                                          </p:val>
                                        </p:tav>
                                        <p:tav tm="100000">
                                          <p:val>
                                            <p:strVal val="#ppt_x"/>
                                          </p:val>
                                        </p:tav>
                                      </p:tavLst>
                                    </p:anim>
                                    <p:anim calcmode="lin" valueType="num">
                                      <p:cBhvr additive="base">
                                        <p:cTn id="18" dur="3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decel="5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 fill="hold"/>
                                        <p:tgtEl>
                                          <p:spTgt spid="5"/>
                                        </p:tgtEl>
                                        <p:attrNameLst>
                                          <p:attrName>ppt_x</p:attrName>
                                        </p:attrNameLst>
                                      </p:cBhvr>
                                      <p:tavLst>
                                        <p:tav tm="0">
                                          <p:val>
                                            <p:strVal val="0-#ppt_w/2"/>
                                          </p:val>
                                        </p:tav>
                                        <p:tav tm="100000">
                                          <p:val>
                                            <p:strVal val="#ppt_x"/>
                                          </p:val>
                                        </p:tav>
                                      </p:tavLst>
                                    </p:anim>
                                    <p:anim calcmode="lin" valueType="num">
                                      <p:cBhvr additive="base">
                                        <p:cTn id="23" dur="3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548815"/>
            <a:chOff x="152400" y="194710"/>
            <a:chExt cx="7875345" cy="258356"/>
          </a:xfrm>
        </p:grpSpPr>
        <p:sp>
          <p:nvSpPr>
            <p:cNvPr id="41" name="矩形 40"/>
            <p:cNvSpPr/>
            <p:nvPr/>
          </p:nvSpPr>
          <p:spPr>
            <a:xfrm>
              <a:off x="1488002" y="194710"/>
              <a:ext cx="5286412"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defTabSz="685800">
                <a:lnSpc>
                  <a:spcPts val="2300"/>
                </a:lnSpc>
                <a:defRPr/>
              </a:pPr>
              <a:r>
                <a:rPr lang="zh-CN" altLang="en-US" sz="2400" kern="0" dirty="0" smtClean="0">
                  <a:latin typeface="华文新魏" pitchFamily="2" charset="-122"/>
                  <a:ea typeface="华文新魏" pitchFamily="2" charset="-122"/>
                </a:rPr>
                <a:t>负有安全生产监督管理职责的部门</a:t>
              </a:r>
              <a:endParaRPr lang="zh-CN" altLang="en-US" sz="2400" kern="0" dirty="0">
                <a:latin typeface="华文新魏" pitchFamily="2" charset="-122"/>
                <a:ea typeface="华文新魏" pitchFamily="2"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1000100" y="1000114"/>
            <a:ext cx="7143800" cy="3247037"/>
          </a:xfrm>
          <a:prstGeom prst="rect">
            <a:avLst/>
          </a:prstGeom>
        </p:spPr>
        <p:txBody>
          <a:bodyPr wrap="square" lIns="91435" tIns="45717" rIns="91435" bIns="45717">
            <a:spAutoFit/>
          </a:bodyPr>
          <a:lstStyle/>
          <a:p>
            <a:pPr algn="just" defTabSz="725645">
              <a:lnSpc>
                <a:spcPts val="4100"/>
              </a:lnSpc>
              <a:buFont typeface="Wingdings" pitchFamily="2" charset="2"/>
              <a:buChar char="Ø"/>
              <a:defRPr/>
            </a:pP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安全生产法</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第九条：安全生产监督管理部门和对有关行业、领域的安全生产工作实施监督管理的部门，统称负有安全生产监督管理职责的部门。</a:t>
            </a:r>
            <a:endParaRPr lang="en-US" altLang="zh-CN" sz="2400" b="1" dirty="0" smtClean="0">
              <a:latin typeface="华文楷体" pitchFamily="2" charset="-122"/>
              <a:ea typeface="华文楷体" pitchFamily="2" charset="-122"/>
            </a:endParaRPr>
          </a:p>
          <a:p>
            <a:pPr defTabSz="725645">
              <a:lnSpc>
                <a:spcPts val="3300"/>
              </a:lnSpc>
              <a:defRPr/>
            </a:pPr>
            <a:endParaRPr lang="en-US" altLang="zh-CN" sz="1600" b="1" dirty="0" smtClean="0">
              <a:latin typeface="华文楷体" pitchFamily="2" charset="-122"/>
              <a:ea typeface="华文楷体" pitchFamily="2" charset="-122"/>
            </a:endParaRPr>
          </a:p>
          <a:p>
            <a:pPr defTabSz="725645">
              <a:lnSpc>
                <a:spcPts val="4100"/>
              </a:lnSpc>
              <a:buFont typeface="Wingdings" pitchFamily="2" charset="2"/>
              <a:buChar char="Ø"/>
              <a:defRPr/>
            </a:pP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深圳市党政部门安全管理工作职责规定</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的通知</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（深办</a:t>
            </a:r>
            <a:r>
              <a:rPr lang="en-US" altLang="zh-CN" sz="2400" b="1" dirty="0" smtClean="0">
                <a:latin typeface="华文楷体" pitchFamily="2" charset="-122"/>
                <a:ea typeface="华文楷体" pitchFamily="2" charset="-122"/>
              </a:rPr>
              <a:t>〔</a:t>
            </a:r>
            <a:r>
              <a:rPr lang="en-US" altLang="en-US" sz="2400" b="1" dirty="0" smtClean="0">
                <a:latin typeface="华文楷体" pitchFamily="2" charset="-122"/>
                <a:ea typeface="华文楷体" pitchFamily="2" charset="-122"/>
              </a:rPr>
              <a:t>2016</a:t>
            </a:r>
            <a:r>
              <a:rPr lang="en-US" altLang="zh-CN" sz="2400" b="1" dirty="0" smtClean="0">
                <a:latin typeface="华文楷体" pitchFamily="2" charset="-122"/>
                <a:ea typeface="华文楷体" pitchFamily="2" charset="-122"/>
              </a:rPr>
              <a:t>〕</a:t>
            </a:r>
            <a:r>
              <a:rPr lang="en-US" altLang="en-US" sz="2400" b="1" dirty="0" smtClean="0">
                <a:latin typeface="华文楷体" pitchFamily="2" charset="-122"/>
                <a:ea typeface="华文楷体" pitchFamily="2" charset="-122"/>
              </a:rPr>
              <a:t>18</a:t>
            </a:r>
            <a:r>
              <a:rPr lang="zh-CN" altLang="en-US" sz="2400" b="1" dirty="0" smtClean="0">
                <a:latin typeface="华文楷体" pitchFamily="2" charset="-122"/>
                <a:ea typeface="华文楷体" pitchFamily="2" charset="-122"/>
              </a:rPr>
              <a:t>号）</a:t>
            </a: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19986608">
            <a:off x="-69651" y="698284"/>
            <a:ext cx="2043741" cy="538161"/>
          </a:xfrm>
          <a:prstGeom prst="rect">
            <a:avLst/>
          </a:prstGeom>
          <a:noFill/>
        </p:spPr>
        <p:txBody>
          <a:bodyPr wrap="square" rtlCol="0">
            <a:spAutoFit/>
          </a:bodyPr>
          <a:lstStyle/>
          <a:p>
            <a:pPr algn="ctr" defTabSz="685800">
              <a:lnSpc>
                <a:spcPct val="130000"/>
              </a:lnSpc>
              <a:defRPr/>
            </a:pPr>
            <a:r>
              <a:rPr lang="en-US" altLang="zh-CN" sz="2400" kern="0" dirty="0" smtClean="0">
                <a:latin typeface="华文新魏" pitchFamily="2" charset="-122"/>
                <a:ea typeface="华文新魏" pitchFamily="2" charset="-122"/>
              </a:rPr>
              <a:t>A</a:t>
            </a:r>
            <a:r>
              <a:rPr lang="zh-CN" altLang="en-US" sz="2400" kern="0" dirty="0" smtClean="0">
                <a:latin typeface="华文新魏" pitchFamily="2" charset="-122"/>
                <a:ea typeface="华文新魏" pitchFamily="2" charset="-122"/>
              </a:rPr>
              <a:t>工业企业</a:t>
            </a:r>
            <a:endParaRPr lang="zh-CN" altLang="en-US" sz="2400" kern="0" dirty="0">
              <a:latin typeface="华文新魏" pitchFamily="2" charset="-122"/>
              <a:ea typeface="华文新魏" pitchFamily="2" charset="-122"/>
            </a:endParaRPr>
          </a:p>
        </p:txBody>
      </p:sp>
      <p:grpSp>
        <p:nvGrpSpPr>
          <p:cNvPr id="2" name="组合 69"/>
          <p:cNvGrpSpPr/>
          <p:nvPr/>
        </p:nvGrpSpPr>
        <p:grpSpPr>
          <a:xfrm rot="19980469">
            <a:off x="431994" y="1243163"/>
            <a:ext cx="1728191" cy="114955"/>
            <a:chOff x="1763689" y="1700809"/>
            <a:chExt cx="5560050" cy="369840"/>
          </a:xfrm>
        </p:grpSpPr>
        <p:pic>
          <p:nvPicPr>
            <p:cNvPr id="7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2214546" y="1285866"/>
            <a:ext cx="4738496" cy="1323439"/>
          </a:xfrm>
          <a:prstGeom prst="rect">
            <a:avLst/>
          </a:prstGeom>
          <a:noFill/>
        </p:spPr>
        <p:txBody>
          <a:bodyPr wrap="square" rtlCol="0">
            <a:spAutoFit/>
          </a:bodyPr>
          <a:lstStyle/>
          <a:p>
            <a:pPr>
              <a:lnSpc>
                <a:spcPts val="4800"/>
              </a:lnSpc>
              <a:buFont typeface="Wingdings" pitchFamily="2" charset="2"/>
              <a:buChar char="u"/>
            </a:pPr>
            <a:r>
              <a:rPr lang="zh-CN" altLang="en-US" sz="2800" b="1" dirty="0" smtClean="0">
                <a:latin typeface="华文楷体" pitchFamily="2" charset="-122"/>
                <a:ea typeface="华文楷体" pitchFamily="2" charset="-122"/>
              </a:rPr>
              <a:t>   从事电子产品加工制造</a:t>
            </a:r>
            <a:endParaRPr lang="en-US" altLang="zh-CN" sz="2800" b="1" dirty="0" smtClean="0">
              <a:latin typeface="华文楷体" pitchFamily="2" charset="-122"/>
              <a:ea typeface="华文楷体" pitchFamily="2" charset="-122"/>
            </a:endParaRPr>
          </a:p>
          <a:p>
            <a:pPr>
              <a:lnSpc>
                <a:spcPts val="4800"/>
              </a:lnSpc>
              <a:buFont typeface="Wingdings" pitchFamily="2" charset="2"/>
              <a:buChar char="u"/>
            </a:pPr>
            <a:r>
              <a:rPr lang="zh-CN" altLang="en-US" sz="2800" b="1" dirty="0" smtClean="0">
                <a:latin typeface="华文楷体" pitchFamily="2" charset="-122"/>
                <a:ea typeface="华文楷体" pitchFamily="2" charset="-122"/>
              </a:rPr>
              <a:t>   从业人员</a:t>
            </a:r>
            <a:r>
              <a:rPr lang="en-US" altLang="zh-CN" sz="2800" b="1" dirty="0" smtClean="0">
                <a:latin typeface="华文楷体" pitchFamily="2" charset="-122"/>
                <a:ea typeface="华文楷体" pitchFamily="2" charset="-122"/>
              </a:rPr>
              <a:t>100</a:t>
            </a:r>
            <a:r>
              <a:rPr lang="zh-CN" altLang="en-US" sz="2800" b="1" dirty="0" smtClean="0">
                <a:latin typeface="华文楷体" pitchFamily="2" charset="-122"/>
                <a:ea typeface="华文楷体" pitchFamily="2" charset="-122"/>
              </a:rPr>
              <a:t>人</a:t>
            </a:r>
            <a:r>
              <a:rPr lang="en-US" altLang="zh-CN" sz="2800" b="1" dirty="0" smtClean="0">
                <a:latin typeface="华文楷体" pitchFamily="2" charset="-122"/>
                <a:ea typeface="华文楷体" pitchFamily="2" charset="-122"/>
              </a:rPr>
              <a:t>   </a:t>
            </a:r>
            <a:endParaRPr lang="zh-CN" altLang="en-US" sz="2800" b="1" dirty="0">
              <a:latin typeface="华文楷体" pitchFamily="2" charset="-122"/>
              <a:ea typeface="华文楷体" pitchFamily="2" charset="-122"/>
            </a:endParaRPr>
          </a:p>
        </p:txBody>
      </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357170"/>
            <a:ext cx="7875345" cy="548817"/>
            <a:chOff x="152400" y="241978"/>
            <a:chExt cx="7875345" cy="258357"/>
          </a:xfrm>
        </p:grpSpPr>
        <p:sp>
          <p:nvSpPr>
            <p:cNvPr id="41" name="矩形 40"/>
            <p:cNvSpPr/>
            <p:nvPr/>
          </p:nvSpPr>
          <p:spPr>
            <a:xfrm>
              <a:off x="2273820" y="241979"/>
              <a:ext cx="32861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en-US" altLang="zh-CN" sz="2000" dirty="0" smtClean="0">
                  <a:latin typeface="微软雅黑" panose="020B0503020204020204" pitchFamily="34" charset="-122"/>
                  <a:ea typeface="微软雅黑" panose="020B0503020204020204" pitchFamily="34" charset="-122"/>
                </a:rPr>
                <a:t>A</a:t>
              </a:r>
              <a:r>
                <a:rPr lang="zh-CN" altLang="en-US" sz="2000" dirty="0" smtClean="0">
                  <a:latin typeface="微软雅黑" panose="020B0503020204020204" pitchFamily="34" charset="-122"/>
                  <a:ea typeface="微软雅黑" panose="020B0503020204020204" pitchFamily="34" charset="-122"/>
                </a:rPr>
                <a:t>工业企业</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428596" y="2214560"/>
            <a:ext cx="859899" cy="85725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主体责任</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500166" y="1000114"/>
            <a:ext cx="6858048" cy="3554813"/>
          </a:xfrm>
          <a:prstGeom prst="rect">
            <a:avLst/>
          </a:prstGeom>
        </p:spPr>
        <p:txBody>
          <a:bodyPr wrap="square" lIns="91435" tIns="45717" rIns="91435" bIns="45717">
            <a:spAutoFit/>
          </a:bodyPr>
          <a:lstStyle/>
          <a:p>
            <a:pPr defTabSz="725645">
              <a:lnSpc>
                <a:spcPts val="4000"/>
              </a:lnSpc>
              <a:defRPr/>
            </a:pPr>
            <a:r>
              <a:rPr lang="zh-CN" altLang="en-US" sz="2400" b="1" dirty="0" smtClean="0">
                <a:latin typeface="华文楷体" pitchFamily="2" charset="-122"/>
                <a:ea typeface="华文楷体" pitchFamily="2" charset="-122"/>
              </a:rPr>
              <a:t>一、建立、公开并实施有关安全生产管理制度：</a:t>
            </a:r>
            <a:endParaRPr lang="en-US" altLang="zh-CN" sz="2400" b="1" dirty="0" smtClean="0">
              <a:latin typeface="华文楷体" pitchFamily="2" charset="-122"/>
              <a:ea typeface="华文楷体" pitchFamily="2" charset="-122"/>
            </a:endParaRPr>
          </a:p>
          <a:p>
            <a:pPr algn="just" defTabSz="725645">
              <a:lnSpc>
                <a:spcPts val="3400"/>
              </a:lnSpc>
              <a:defRPr/>
            </a:pPr>
            <a:r>
              <a:rPr lang="en-US" altLang="zh-CN" b="1" dirty="0" smtClean="0">
                <a:latin typeface="华文楷体" pitchFamily="2" charset="-122"/>
                <a:ea typeface="华文楷体" pitchFamily="2" charset="-122"/>
              </a:rPr>
              <a:t>    1.</a:t>
            </a:r>
            <a:r>
              <a:rPr lang="zh-CN" altLang="en-US" b="1" dirty="0" smtClean="0">
                <a:latin typeface="华文楷体" pitchFamily="2" charset="-122"/>
                <a:ea typeface="华文楷体" pitchFamily="2" charset="-122"/>
              </a:rPr>
              <a:t>安全生产岗位责任制和监督考核制度；</a:t>
            </a:r>
            <a:endParaRPr lang="en-US" altLang="zh-CN" b="1" dirty="0" smtClean="0">
              <a:latin typeface="华文楷体" pitchFamily="2" charset="-122"/>
              <a:ea typeface="华文楷体" pitchFamily="2" charset="-122"/>
            </a:endParaRPr>
          </a:p>
          <a:p>
            <a:pPr algn="just">
              <a:lnSpc>
                <a:spcPts val="2600"/>
              </a:lnSpc>
            </a:pPr>
            <a:r>
              <a:rPr lang="en-US" altLang="zh-CN" b="1" dirty="0" smtClean="0">
                <a:latin typeface="华文楷体" pitchFamily="2" charset="-122"/>
                <a:ea typeface="华文楷体" pitchFamily="2" charset="-122"/>
              </a:rPr>
              <a:t>    2.</a:t>
            </a:r>
            <a:r>
              <a:rPr lang="zh-CN" altLang="en-US" b="1" dirty="0" smtClean="0">
                <a:latin typeface="华文楷体" pitchFamily="2" charset="-122"/>
                <a:ea typeface="华文楷体" pitchFamily="2" charset="-122"/>
              </a:rPr>
              <a:t>安全生产资金管理和设备、设施保障制度；</a:t>
            </a:r>
            <a:endParaRPr lang="en-US" altLang="zh-CN" b="1" dirty="0" smtClean="0">
              <a:latin typeface="华文楷体" pitchFamily="2" charset="-122"/>
              <a:ea typeface="华文楷体" pitchFamily="2" charset="-122"/>
            </a:endParaRPr>
          </a:p>
          <a:p>
            <a:pPr algn="just" defTabSz="725645">
              <a:lnSpc>
                <a:spcPts val="3400"/>
              </a:lnSpc>
              <a:defRPr/>
            </a:pPr>
            <a:r>
              <a:rPr lang="en-US" altLang="zh-CN" b="1" dirty="0" smtClean="0">
                <a:latin typeface="华文楷体" pitchFamily="2" charset="-122"/>
                <a:ea typeface="华文楷体" pitchFamily="2" charset="-122"/>
              </a:rPr>
              <a:t>    3.</a:t>
            </a:r>
            <a:r>
              <a:rPr lang="zh-CN" altLang="en-US" b="1" dirty="0" smtClean="0">
                <a:latin typeface="华文楷体" pitchFamily="2" charset="-122"/>
                <a:ea typeface="华文楷体" pitchFamily="2" charset="-122"/>
              </a:rPr>
              <a:t>风险辨识、分级管控和安全生产检查、事故隐患排查治理制度；</a:t>
            </a:r>
            <a:endParaRPr lang="en-US" altLang="zh-CN" b="1" dirty="0" smtClean="0">
              <a:latin typeface="华文楷体" pitchFamily="2" charset="-122"/>
              <a:ea typeface="华文楷体" pitchFamily="2" charset="-122"/>
            </a:endParaRPr>
          </a:p>
          <a:p>
            <a:pPr algn="just" defTabSz="725645">
              <a:lnSpc>
                <a:spcPts val="3400"/>
              </a:lnSpc>
              <a:defRPr/>
            </a:pPr>
            <a:r>
              <a:rPr lang="en-US" altLang="zh-CN" b="1" dirty="0" smtClean="0">
                <a:latin typeface="华文楷体" pitchFamily="2" charset="-122"/>
                <a:ea typeface="华文楷体" pitchFamily="2" charset="-122"/>
              </a:rPr>
              <a:t>    4.</a:t>
            </a:r>
            <a:r>
              <a:rPr lang="zh-CN" altLang="en-US" b="1" dirty="0" smtClean="0">
                <a:latin typeface="华文楷体" pitchFamily="2" charset="-122"/>
                <a:ea typeface="华文楷体" pitchFamily="2" charset="-122"/>
              </a:rPr>
              <a:t>特种作业和危险作业管理制度；</a:t>
            </a:r>
            <a:endParaRPr lang="en-US" altLang="zh-CN" b="1" dirty="0" smtClean="0">
              <a:latin typeface="华文楷体" pitchFamily="2" charset="-122"/>
              <a:ea typeface="华文楷体" pitchFamily="2" charset="-122"/>
            </a:endParaRPr>
          </a:p>
          <a:p>
            <a:pPr algn="just" defTabSz="725645">
              <a:lnSpc>
                <a:spcPts val="3400"/>
              </a:lnSpc>
              <a:defRPr/>
            </a:pPr>
            <a:r>
              <a:rPr lang="en-US" altLang="zh-CN" b="1" dirty="0" smtClean="0">
                <a:latin typeface="华文楷体" pitchFamily="2" charset="-122"/>
                <a:ea typeface="华文楷体" pitchFamily="2" charset="-122"/>
              </a:rPr>
              <a:t>    5.</a:t>
            </a:r>
            <a:r>
              <a:rPr lang="zh-CN" altLang="en-US" b="1" dirty="0" smtClean="0">
                <a:latin typeface="华文楷体" pitchFamily="2" charset="-122"/>
                <a:ea typeface="华文楷体" pitchFamily="2" charset="-122"/>
              </a:rPr>
              <a:t>安全生产教育和培训制度；</a:t>
            </a:r>
            <a:endParaRPr lang="en-US" altLang="zh-CN" b="1" dirty="0" smtClean="0">
              <a:latin typeface="华文楷体" pitchFamily="2" charset="-122"/>
              <a:ea typeface="华文楷体" pitchFamily="2" charset="-122"/>
            </a:endParaRPr>
          </a:p>
          <a:p>
            <a:pPr algn="just" defTabSz="725645">
              <a:lnSpc>
                <a:spcPts val="3400"/>
              </a:lnSpc>
              <a:defRPr/>
            </a:pPr>
            <a:r>
              <a:rPr lang="en-US" altLang="zh-CN" b="1" dirty="0" smtClean="0">
                <a:latin typeface="华文楷体" pitchFamily="2" charset="-122"/>
                <a:ea typeface="华文楷体" pitchFamily="2" charset="-122"/>
              </a:rPr>
              <a:t>     6.</a:t>
            </a:r>
            <a:r>
              <a:rPr lang="zh-CN" altLang="en-US" b="1" dirty="0" smtClean="0">
                <a:latin typeface="华文楷体" pitchFamily="2" charset="-122"/>
                <a:ea typeface="华文楷体" pitchFamily="2" charset="-122"/>
              </a:rPr>
              <a:t>职业健康管理制度；</a:t>
            </a:r>
            <a:endParaRPr lang="en-US" altLang="zh-CN" b="1" dirty="0" smtClean="0">
              <a:latin typeface="华文楷体" pitchFamily="2" charset="-122"/>
              <a:ea typeface="华文楷体" pitchFamily="2" charset="-122"/>
            </a:endParaRPr>
          </a:p>
          <a:p>
            <a:pPr algn="just" defTabSz="725645">
              <a:lnSpc>
                <a:spcPts val="3400"/>
              </a:lnSpc>
              <a:defRPr/>
            </a:pPr>
            <a:r>
              <a:rPr lang="en-US" altLang="zh-CN" b="1" dirty="0" smtClean="0">
                <a:latin typeface="华文楷体" pitchFamily="2" charset="-122"/>
                <a:ea typeface="华文楷体" pitchFamily="2" charset="-122"/>
              </a:rPr>
              <a:t>     7.</a:t>
            </a:r>
            <a:r>
              <a:rPr lang="zh-CN" altLang="en-US" b="1" dirty="0" smtClean="0">
                <a:latin typeface="华文楷体" pitchFamily="2" charset="-122"/>
                <a:ea typeface="华文楷体" pitchFamily="2" charset="-122"/>
              </a:rPr>
              <a:t>生产安全事故报告、应急救援和调查处理制度。</a:t>
            </a:r>
            <a:endParaRPr lang="en-US" altLang="zh-CN" sz="24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71472" y="214296"/>
            <a:ext cx="7875345" cy="548817"/>
            <a:chOff x="152400" y="241978"/>
            <a:chExt cx="7875345" cy="258357"/>
          </a:xfrm>
        </p:grpSpPr>
        <p:sp>
          <p:nvSpPr>
            <p:cNvPr id="41" name="矩形 40"/>
            <p:cNvSpPr/>
            <p:nvPr/>
          </p:nvSpPr>
          <p:spPr>
            <a:xfrm>
              <a:off x="1795474" y="241979"/>
              <a:ext cx="4500594"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sz="2000" dirty="0" smtClean="0">
                  <a:latin typeface="微软雅黑" panose="020B0503020204020204" pitchFamily="34" charset="-122"/>
                  <a:ea typeface="微软雅黑" panose="020B0503020204020204" pitchFamily="34" charset="-122"/>
                </a:rPr>
                <a:t>安全生产岗位责任制、监督检查制度</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28" name="Picture 4" descr="C:\Users\yckj\Desktop\岗位责任.jpg"/>
          <p:cNvPicPr>
            <a:picLocks noChangeAspect="1" noChangeArrowheads="1"/>
          </p:cNvPicPr>
          <p:nvPr/>
        </p:nvPicPr>
        <p:blipFill>
          <a:blip r:embed="rId3"/>
          <a:srcRect/>
          <a:stretch>
            <a:fillRect/>
          </a:stretch>
        </p:blipFill>
        <p:spPr bwMode="auto">
          <a:xfrm>
            <a:off x="357158" y="1071552"/>
            <a:ext cx="5429288" cy="3260627"/>
          </a:xfrm>
          <a:prstGeom prst="rect">
            <a:avLst/>
          </a:prstGeom>
          <a:noFill/>
        </p:spPr>
      </p:pic>
      <p:pic>
        <p:nvPicPr>
          <p:cNvPr id="1029" name="Picture 5" descr="C:\Users\yckj\Desktop\监督检查.jpg"/>
          <p:cNvPicPr>
            <a:picLocks noChangeAspect="1" noChangeArrowheads="1"/>
          </p:cNvPicPr>
          <p:nvPr/>
        </p:nvPicPr>
        <p:blipFill>
          <a:blip r:embed="rId4"/>
          <a:srcRect/>
          <a:stretch>
            <a:fillRect/>
          </a:stretch>
        </p:blipFill>
        <p:spPr bwMode="auto">
          <a:xfrm>
            <a:off x="6072198" y="1142990"/>
            <a:ext cx="2357454" cy="3215698"/>
          </a:xfrm>
          <a:prstGeom prst="rect">
            <a:avLst/>
          </a:prstGeom>
          <a:noFill/>
        </p:spPr>
      </p:pic>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357170"/>
            <a:ext cx="7875345" cy="548817"/>
            <a:chOff x="152400" y="241978"/>
            <a:chExt cx="7875345" cy="258357"/>
          </a:xfrm>
        </p:grpSpPr>
        <p:sp>
          <p:nvSpPr>
            <p:cNvPr id="41" name="矩形 40"/>
            <p:cNvSpPr/>
            <p:nvPr/>
          </p:nvSpPr>
          <p:spPr>
            <a:xfrm>
              <a:off x="1488002" y="241979"/>
              <a:ext cx="5357850"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sz="2000" dirty="0" smtClean="0">
                  <a:latin typeface="微软雅黑" panose="020B0503020204020204" pitchFamily="34" charset="-122"/>
                  <a:ea typeface="微软雅黑" panose="020B0503020204020204" pitchFamily="34" charset="-122"/>
                </a:rPr>
                <a:t>设备设施管理、事故隐患排查、安全生产检查</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1500166" y="1000114"/>
            <a:ext cx="6858048" cy="483652"/>
          </a:xfrm>
          <a:prstGeom prst="rect">
            <a:avLst/>
          </a:prstGeom>
        </p:spPr>
        <p:txBody>
          <a:bodyPr wrap="square" lIns="91435" tIns="45717" rIns="91435" bIns="45717">
            <a:spAutoFit/>
          </a:bodyPr>
          <a:lstStyle/>
          <a:p>
            <a:pPr algn="just" defTabSz="725645">
              <a:lnSpc>
                <a:spcPts val="3400"/>
              </a:lnSpc>
              <a:defRPr/>
            </a:pPr>
            <a:endParaRPr lang="en-US" altLang="zh-CN" b="1" dirty="0" smtClean="0">
              <a:latin typeface="华文楷体" pitchFamily="2" charset="-122"/>
              <a:ea typeface="华文楷体" pitchFamily="2" charset="-122"/>
            </a:endParaRPr>
          </a:p>
        </p:txBody>
      </p:sp>
      <p:pic>
        <p:nvPicPr>
          <p:cNvPr id="4098" name="Picture 2" descr="C:\Users\yckj\Desktop\设施设备管理.jpg"/>
          <p:cNvPicPr>
            <a:picLocks noChangeAspect="1" noChangeArrowheads="1"/>
          </p:cNvPicPr>
          <p:nvPr/>
        </p:nvPicPr>
        <p:blipFill>
          <a:blip r:embed="rId3"/>
          <a:srcRect/>
          <a:stretch>
            <a:fillRect/>
          </a:stretch>
        </p:blipFill>
        <p:spPr bwMode="auto">
          <a:xfrm>
            <a:off x="500034" y="1285866"/>
            <a:ext cx="1933575" cy="2419350"/>
          </a:xfrm>
          <a:prstGeom prst="rect">
            <a:avLst/>
          </a:prstGeom>
          <a:noFill/>
        </p:spPr>
      </p:pic>
      <p:pic>
        <p:nvPicPr>
          <p:cNvPr id="4100" name="Picture 4" descr="http://img10.360buyimg.com/imgzone/jfs/t1489/327/46855799/67176/dba804e6/5552fd9aNf2e2940e.jpg"/>
          <p:cNvPicPr>
            <a:picLocks noChangeAspect="1" noChangeArrowheads="1"/>
          </p:cNvPicPr>
          <p:nvPr/>
        </p:nvPicPr>
        <p:blipFill>
          <a:blip r:embed="rId4"/>
          <a:srcRect/>
          <a:stretch>
            <a:fillRect/>
          </a:stretch>
        </p:blipFill>
        <p:spPr bwMode="auto">
          <a:xfrm>
            <a:off x="2643174" y="1071552"/>
            <a:ext cx="2504795" cy="3643338"/>
          </a:xfrm>
          <a:prstGeom prst="rect">
            <a:avLst/>
          </a:prstGeom>
          <a:noFill/>
        </p:spPr>
      </p:pic>
      <p:pic>
        <p:nvPicPr>
          <p:cNvPr id="4102" name="Picture 6" descr="http://s7.sinaimg.cn/mw690/001K6RPRzy6KVNFgMbYd6&amp;690"/>
          <p:cNvPicPr>
            <a:picLocks noChangeAspect="1" noChangeArrowheads="1"/>
          </p:cNvPicPr>
          <p:nvPr/>
        </p:nvPicPr>
        <p:blipFill>
          <a:blip r:embed="rId5"/>
          <a:srcRect/>
          <a:stretch>
            <a:fillRect/>
          </a:stretch>
        </p:blipFill>
        <p:spPr bwMode="auto">
          <a:xfrm>
            <a:off x="5286380" y="1357304"/>
            <a:ext cx="3534520" cy="2643206"/>
          </a:xfrm>
          <a:prstGeom prst="rect">
            <a:avLst/>
          </a:prstGeom>
          <a:noFill/>
        </p:spPr>
      </p:pic>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357170"/>
            <a:ext cx="7875345" cy="548817"/>
            <a:chOff x="152400" y="241978"/>
            <a:chExt cx="7875345" cy="258357"/>
          </a:xfrm>
        </p:grpSpPr>
        <p:sp>
          <p:nvSpPr>
            <p:cNvPr id="41" name="矩形 40"/>
            <p:cNvSpPr/>
            <p:nvPr/>
          </p:nvSpPr>
          <p:spPr>
            <a:xfrm>
              <a:off x="1488002" y="241979"/>
              <a:ext cx="5357850"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sz="2000" dirty="0" smtClean="0">
                  <a:latin typeface="微软雅黑" panose="020B0503020204020204" pitchFamily="34" charset="-122"/>
                  <a:ea typeface="微软雅黑" panose="020B0503020204020204" pitchFamily="34" charset="-122"/>
                </a:rPr>
                <a:t>风险分级管控</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1500166" y="1000114"/>
            <a:ext cx="6858048" cy="483652"/>
          </a:xfrm>
          <a:prstGeom prst="rect">
            <a:avLst/>
          </a:prstGeom>
        </p:spPr>
        <p:txBody>
          <a:bodyPr wrap="square" lIns="91435" tIns="45717" rIns="91435" bIns="45717">
            <a:spAutoFit/>
          </a:bodyPr>
          <a:lstStyle/>
          <a:p>
            <a:pPr algn="just" defTabSz="725645">
              <a:lnSpc>
                <a:spcPts val="3400"/>
              </a:lnSpc>
              <a:defRPr/>
            </a:pPr>
            <a:endParaRPr lang="en-US" altLang="zh-CN" b="1" dirty="0" smtClean="0">
              <a:latin typeface="华文楷体" pitchFamily="2" charset="-122"/>
              <a:ea typeface="华文楷体" pitchFamily="2" charset="-122"/>
            </a:endParaRPr>
          </a:p>
        </p:txBody>
      </p:sp>
      <p:pic>
        <p:nvPicPr>
          <p:cNvPr id="57346" name="Picture 2" descr="http://pic.92to.com/201708/02/106741360_89.jpg"/>
          <p:cNvPicPr>
            <a:picLocks noChangeAspect="1" noChangeArrowheads="1"/>
          </p:cNvPicPr>
          <p:nvPr/>
        </p:nvPicPr>
        <p:blipFill>
          <a:blip r:embed="rId3"/>
          <a:srcRect/>
          <a:stretch>
            <a:fillRect/>
          </a:stretch>
        </p:blipFill>
        <p:spPr bwMode="auto">
          <a:xfrm>
            <a:off x="1928794" y="928676"/>
            <a:ext cx="5357850" cy="4018388"/>
          </a:xfrm>
          <a:prstGeom prst="rect">
            <a:avLst/>
          </a:prstGeom>
          <a:noFill/>
        </p:spPr>
      </p:pic>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357170"/>
            <a:ext cx="7875345" cy="548817"/>
            <a:chOff x="152400" y="241978"/>
            <a:chExt cx="7875345" cy="258357"/>
          </a:xfrm>
        </p:grpSpPr>
        <p:sp>
          <p:nvSpPr>
            <p:cNvPr id="41" name="矩形 40"/>
            <p:cNvSpPr/>
            <p:nvPr/>
          </p:nvSpPr>
          <p:spPr>
            <a:xfrm>
              <a:off x="1702316" y="241979"/>
              <a:ext cx="4857784"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sz="2000" b="1" dirty="0" smtClean="0">
                  <a:latin typeface="华文楷体" pitchFamily="2" charset="-122"/>
                  <a:ea typeface="华文楷体" pitchFamily="2" charset="-122"/>
                </a:rPr>
                <a:t>生产安全事故报告、教育培训、应急预案</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1500166" y="1000114"/>
            <a:ext cx="6858048" cy="483652"/>
          </a:xfrm>
          <a:prstGeom prst="rect">
            <a:avLst/>
          </a:prstGeom>
        </p:spPr>
        <p:txBody>
          <a:bodyPr wrap="square" lIns="91435" tIns="45717" rIns="91435" bIns="45717">
            <a:spAutoFit/>
          </a:bodyPr>
          <a:lstStyle/>
          <a:p>
            <a:pPr algn="just" defTabSz="725645">
              <a:lnSpc>
                <a:spcPts val="3400"/>
              </a:lnSpc>
              <a:defRPr/>
            </a:pPr>
            <a:endParaRPr lang="en-US" altLang="zh-CN" b="1" dirty="0" smtClean="0">
              <a:latin typeface="华文楷体" pitchFamily="2" charset="-122"/>
              <a:ea typeface="华文楷体" pitchFamily="2" charset="-122"/>
            </a:endParaRPr>
          </a:p>
        </p:txBody>
      </p:sp>
      <p:pic>
        <p:nvPicPr>
          <p:cNvPr id="2051" name="Picture 3" descr="C:\Users\yckj\Desktop\应急救援预案.jpg"/>
          <p:cNvPicPr>
            <a:picLocks noChangeAspect="1" noChangeArrowheads="1"/>
          </p:cNvPicPr>
          <p:nvPr/>
        </p:nvPicPr>
        <p:blipFill>
          <a:blip r:embed="rId3"/>
          <a:srcRect/>
          <a:stretch>
            <a:fillRect/>
          </a:stretch>
        </p:blipFill>
        <p:spPr bwMode="auto">
          <a:xfrm>
            <a:off x="5286380" y="1000114"/>
            <a:ext cx="3026063" cy="3895723"/>
          </a:xfrm>
          <a:prstGeom prst="rect">
            <a:avLst/>
          </a:prstGeom>
          <a:noFill/>
        </p:spPr>
      </p:pic>
      <p:pic>
        <p:nvPicPr>
          <p:cNvPr id="2052" name="Picture 4" descr="C:\Users\yckj\Desktop\事故报告.jpg"/>
          <p:cNvPicPr>
            <a:picLocks noChangeAspect="1" noChangeArrowheads="1"/>
          </p:cNvPicPr>
          <p:nvPr/>
        </p:nvPicPr>
        <p:blipFill>
          <a:blip r:embed="rId4"/>
          <a:srcRect/>
          <a:stretch>
            <a:fillRect/>
          </a:stretch>
        </p:blipFill>
        <p:spPr bwMode="auto">
          <a:xfrm>
            <a:off x="571472" y="928676"/>
            <a:ext cx="2286016" cy="3071834"/>
          </a:xfrm>
          <a:prstGeom prst="rect">
            <a:avLst/>
          </a:prstGeom>
          <a:noFill/>
        </p:spPr>
      </p:pic>
      <p:pic>
        <p:nvPicPr>
          <p:cNvPr id="2053" name="Picture 5" descr="C:\Users\yckj\Desktop\教育学习.jpg"/>
          <p:cNvPicPr>
            <a:picLocks noChangeAspect="1" noChangeArrowheads="1"/>
          </p:cNvPicPr>
          <p:nvPr/>
        </p:nvPicPr>
        <p:blipFill>
          <a:blip r:embed="rId5"/>
          <a:srcRect/>
          <a:stretch>
            <a:fillRect/>
          </a:stretch>
        </p:blipFill>
        <p:spPr bwMode="auto">
          <a:xfrm>
            <a:off x="2928926" y="2000246"/>
            <a:ext cx="2066925" cy="2790825"/>
          </a:xfrm>
          <a:prstGeom prst="rect">
            <a:avLst/>
          </a:prstGeom>
          <a:noFill/>
        </p:spPr>
      </p:pic>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9"/>
          <p:cNvGrpSpPr/>
          <p:nvPr/>
        </p:nvGrpSpPr>
        <p:grpSpPr>
          <a:xfrm>
            <a:off x="571472" y="214296"/>
            <a:ext cx="7875345" cy="428629"/>
            <a:chOff x="152400" y="241978"/>
            <a:chExt cx="7875345" cy="201778"/>
          </a:xfrm>
        </p:grpSpPr>
        <p:sp>
          <p:nvSpPr>
            <p:cNvPr id="4" name="矩形 3"/>
            <p:cNvSpPr/>
            <p:nvPr/>
          </p:nvSpPr>
          <p:spPr>
            <a:xfrm>
              <a:off x="2273820" y="241979"/>
              <a:ext cx="3286148" cy="201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sz="2000" dirty="0" smtClean="0">
                  <a:latin typeface="微软雅黑" panose="020B0503020204020204" pitchFamily="34" charset="-122"/>
                  <a:ea typeface="微软雅黑" panose="020B0503020204020204" pitchFamily="34" charset="-122"/>
                </a:rPr>
                <a:t>安全生产管理制度示范</a:t>
              </a:r>
              <a:endParaRPr lang="zh-CN" altLang="en-US" sz="2000" dirty="0">
                <a:latin typeface="微软雅黑" panose="020B0503020204020204" pitchFamily="34" charset="-122"/>
                <a:ea typeface="微软雅黑" panose="020B0503020204020204" pitchFamily="34" charset="-122"/>
              </a:endParaRPr>
            </a:p>
          </p:txBody>
        </p:sp>
        <p:sp>
          <p:nvSpPr>
            <p:cNvPr id="5"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9" name="图片 8" descr="C:\Users\yckj\AppData\Local\Temp\WeChat Files\894790240987853782.jpg"/>
          <p:cNvPicPr/>
          <p:nvPr/>
        </p:nvPicPr>
        <p:blipFill>
          <a:blip r:embed="rId2"/>
          <a:srcRect/>
          <a:stretch>
            <a:fillRect/>
          </a:stretch>
        </p:blipFill>
        <p:spPr bwMode="auto">
          <a:xfrm>
            <a:off x="642910" y="714362"/>
            <a:ext cx="7786742" cy="4278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357170"/>
            <a:ext cx="7875345" cy="548817"/>
            <a:chOff x="152400" y="241978"/>
            <a:chExt cx="7875345" cy="258357"/>
          </a:xfrm>
        </p:grpSpPr>
        <p:sp>
          <p:nvSpPr>
            <p:cNvPr id="41" name="矩形 40"/>
            <p:cNvSpPr/>
            <p:nvPr/>
          </p:nvSpPr>
          <p:spPr>
            <a:xfrm>
              <a:off x="2273820" y="241979"/>
              <a:ext cx="32861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en-US" altLang="zh-CN" sz="2000" dirty="0" smtClean="0">
                  <a:latin typeface="微软雅黑" panose="020B0503020204020204" pitchFamily="34" charset="-122"/>
                  <a:ea typeface="微软雅黑" panose="020B0503020204020204" pitchFamily="34" charset="-122"/>
                </a:rPr>
                <a:t>A</a:t>
              </a:r>
              <a:r>
                <a:rPr lang="zh-CN" altLang="en-US" sz="2000" dirty="0" smtClean="0">
                  <a:latin typeface="微软雅黑" panose="020B0503020204020204" pitchFamily="34" charset="-122"/>
                  <a:ea typeface="微软雅黑" panose="020B0503020204020204" pitchFamily="34" charset="-122"/>
                </a:rPr>
                <a:t>工业企业</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428596" y="2214560"/>
            <a:ext cx="859899" cy="85725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主体责任</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500166" y="1000114"/>
            <a:ext cx="6858048" cy="3683053"/>
          </a:xfrm>
          <a:prstGeom prst="rect">
            <a:avLst/>
          </a:prstGeom>
        </p:spPr>
        <p:txBody>
          <a:bodyPr wrap="square" lIns="91435" tIns="45717" rIns="91435" bIns="45717">
            <a:spAutoFit/>
          </a:bodyPr>
          <a:lstStyle/>
          <a:p>
            <a:pPr defTabSz="725645">
              <a:lnSpc>
                <a:spcPts val="4000"/>
              </a:lnSpc>
              <a:defRPr/>
            </a:pPr>
            <a:r>
              <a:rPr lang="zh-CN" altLang="en-US" sz="2400" b="1" dirty="0" smtClean="0">
                <a:latin typeface="华文楷体" pitchFamily="2" charset="-122"/>
                <a:ea typeface="华文楷体" pitchFamily="2" charset="-122"/>
              </a:rPr>
              <a:t>        二、设置安全生产管理机构，配备专职安全管理人员，并向从业人员公示。</a:t>
            </a:r>
            <a:endParaRPr lang="en-US" altLang="zh-CN" sz="2400" b="1" dirty="0" smtClean="0">
              <a:latin typeface="华文楷体" pitchFamily="2" charset="-122"/>
              <a:ea typeface="华文楷体" pitchFamily="2" charset="-122"/>
            </a:endParaRPr>
          </a:p>
          <a:p>
            <a:pPr defTabSz="725645">
              <a:lnSpc>
                <a:spcPts val="4000"/>
              </a:lnSpc>
              <a:defRPr/>
            </a:pPr>
            <a:r>
              <a:rPr lang="zh-CN" altLang="en-US" sz="2400" b="1" dirty="0" smtClean="0">
                <a:latin typeface="华文楷体" pitchFamily="2" charset="-122"/>
                <a:ea typeface="华文楷体" pitchFamily="2" charset="-122"/>
              </a:rPr>
              <a:t>        三、保障安全生产投入。</a:t>
            </a:r>
            <a:endParaRPr lang="en-US" altLang="zh-CN" sz="2400" b="1" dirty="0" smtClean="0">
              <a:latin typeface="华文楷体" pitchFamily="2" charset="-122"/>
              <a:ea typeface="华文楷体" pitchFamily="2" charset="-122"/>
            </a:endParaRPr>
          </a:p>
          <a:p>
            <a:pPr defTabSz="725645">
              <a:lnSpc>
                <a:spcPts val="4000"/>
              </a:lnSpc>
              <a:defRPr/>
            </a:pPr>
            <a:r>
              <a:rPr lang="zh-CN" altLang="en-US" sz="2400" b="1" dirty="0" smtClean="0">
                <a:latin typeface="华文楷体" pitchFamily="2" charset="-122"/>
                <a:ea typeface="华文楷体" pitchFamily="2" charset="-122"/>
              </a:rPr>
              <a:t>        四、依法组织从业人员进行安全生产教育和培训，并建立培训档案。</a:t>
            </a:r>
            <a:endParaRPr lang="en-US" altLang="zh-CN" sz="2400" b="1" dirty="0" smtClean="0">
              <a:latin typeface="华文楷体" pitchFamily="2" charset="-122"/>
              <a:ea typeface="华文楷体" pitchFamily="2" charset="-122"/>
            </a:endParaRPr>
          </a:p>
          <a:p>
            <a:pPr defTabSz="725645">
              <a:lnSpc>
                <a:spcPts val="4000"/>
              </a:lnSpc>
              <a:defRPr/>
            </a:pPr>
            <a:r>
              <a:rPr lang="zh-CN" altLang="en-US" sz="2400" b="1" dirty="0" smtClean="0">
                <a:latin typeface="华文楷体" pitchFamily="2" charset="-122"/>
                <a:ea typeface="华文楷体" pitchFamily="2" charset="-122"/>
              </a:rPr>
              <a:t>        五、主要负责人、分管负责人、安全生产管理人员接受安监部门考核合格</a:t>
            </a: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a:t>
            </a:r>
            <a:r>
              <a:rPr lang="en-US" altLang="zh-CN" b="1" dirty="0" smtClean="0">
                <a:latin typeface="华文楷体" pitchFamily="2" charset="-122"/>
                <a:ea typeface="华文楷体" pitchFamily="2" charset="-122"/>
              </a:rPr>
              <a:t> </a:t>
            </a:r>
            <a:endParaRPr lang="en-US" altLang="zh-CN" sz="24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2916633" y="106254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53" name="TextBox 52"/>
          <p:cNvSpPr txBox="1"/>
          <p:nvPr/>
        </p:nvSpPr>
        <p:spPr>
          <a:xfrm rot="19986608">
            <a:off x="-69651" y="698284"/>
            <a:ext cx="2043741" cy="538161"/>
          </a:xfrm>
          <a:prstGeom prst="rect">
            <a:avLst/>
          </a:prstGeom>
          <a:noFill/>
        </p:spPr>
        <p:txBody>
          <a:bodyPr wrap="square" rtlCol="0">
            <a:spAutoFit/>
          </a:bodyPr>
          <a:lstStyle/>
          <a:p>
            <a:pPr algn="ctr" defTabSz="685800">
              <a:lnSpc>
                <a:spcPct val="130000"/>
              </a:lnSpc>
              <a:defRPr/>
            </a:pPr>
            <a:r>
              <a:rPr lang="zh-CN" altLang="en-US" sz="2400" kern="0" dirty="0" smtClean="0">
                <a:latin typeface="华文新魏" pitchFamily="2" charset="-122"/>
                <a:ea typeface="华文新魏" pitchFamily="2" charset="-122"/>
              </a:rPr>
              <a:t>立法背景</a:t>
            </a:r>
            <a:endParaRPr lang="zh-CN" altLang="en-US" sz="2400" kern="0" dirty="0">
              <a:latin typeface="华文新魏" pitchFamily="2" charset="-122"/>
              <a:ea typeface="华文新魏" pitchFamily="2" charset="-122"/>
            </a:endParaRPr>
          </a:p>
        </p:txBody>
      </p:sp>
      <p:grpSp>
        <p:nvGrpSpPr>
          <p:cNvPr id="2" name="组合 4"/>
          <p:cNvGrpSpPr/>
          <p:nvPr/>
        </p:nvGrpSpPr>
        <p:grpSpPr>
          <a:xfrm>
            <a:off x="2571043" y="1046833"/>
            <a:ext cx="4170038" cy="277380"/>
            <a:chOff x="1763689" y="1700809"/>
            <a:chExt cx="5560050" cy="369840"/>
          </a:xfrm>
        </p:grpSpPr>
        <p:pic>
          <p:nvPicPr>
            <p:cNvPr id="5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3" name="组合 60"/>
          <p:cNvGrpSpPr/>
          <p:nvPr/>
        </p:nvGrpSpPr>
        <p:grpSpPr>
          <a:xfrm>
            <a:off x="2571043" y="1842232"/>
            <a:ext cx="4170038" cy="277380"/>
            <a:chOff x="1763689" y="1700809"/>
            <a:chExt cx="5560050" cy="369840"/>
          </a:xfrm>
        </p:grpSpPr>
        <p:pic>
          <p:nvPicPr>
            <p:cNvPr id="62"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4" name="组合 69"/>
          <p:cNvGrpSpPr/>
          <p:nvPr/>
        </p:nvGrpSpPr>
        <p:grpSpPr>
          <a:xfrm rot="19980469">
            <a:off x="431994" y="1243163"/>
            <a:ext cx="1728191" cy="114955"/>
            <a:chOff x="1763689" y="1700809"/>
            <a:chExt cx="5560050" cy="369840"/>
          </a:xfrm>
        </p:grpSpPr>
        <p:pic>
          <p:nvPicPr>
            <p:cNvPr id="71" name="Picture 3"/>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4143372" y="1285866"/>
            <a:ext cx="4738496"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落实市委、市政府的要求</a:t>
            </a:r>
            <a:endParaRPr lang="zh-CN" altLang="en-US" sz="2000" b="1" dirty="0">
              <a:solidFill>
                <a:schemeClr val="tx1">
                  <a:lumMod val="50000"/>
                  <a:lumOff val="50000"/>
                </a:schemeClr>
              </a:solidFill>
              <a:latin typeface="华文楷体" pitchFamily="2" charset="-122"/>
              <a:ea typeface="华文楷体" pitchFamily="2" charset="-122"/>
            </a:endParaRPr>
          </a:p>
        </p:txBody>
      </p:sp>
      <p:sp>
        <p:nvSpPr>
          <p:cNvPr id="26" name="平行四边形 6"/>
          <p:cNvSpPr/>
          <p:nvPr/>
        </p:nvSpPr>
        <p:spPr>
          <a:xfrm>
            <a:off x="2881152" y="188228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02</a:t>
            </a:r>
            <a:endParaRPr lang="zh-CN" altLang="en-US" b="1" dirty="0"/>
          </a:p>
        </p:txBody>
      </p:sp>
      <p:sp>
        <p:nvSpPr>
          <p:cNvPr id="29" name="矩形 28"/>
          <p:cNvSpPr/>
          <p:nvPr/>
        </p:nvSpPr>
        <p:spPr>
          <a:xfrm rot="10800000">
            <a:off x="2881153" y="1866573"/>
            <a:ext cx="3409842" cy="32348"/>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nvGrpSpPr>
          <p:cNvPr id="6" name="组合 29"/>
          <p:cNvGrpSpPr/>
          <p:nvPr/>
        </p:nvGrpSpPr>
        <p:grpSpPr>
          <a:xfrm>
            <a:off x="2535562" y="2661972"/>
            <a:ext cx="4170038" cy="277380"/>
            <a:chOff x="1763689" y="1700809"/>
            <a:chExt cx="5560050" cy="369840"/>
          </a:xfrm>
        </p:grpSpPr>
        <p:pic>
          <p:nvPicPr>
            <p:cNvPr id="3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矩形 3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3" name="TextBox 7"/>
          <p:cNvSpPr txBox="1"/>
          <p:nvPr/>
        </p:nvSpPr>
        <p:spPr>
          <a:xfrm>
            <a:off x="4143372" y="1928808"/>
            <a:ext cx="4345349" cy="740139"/>
          </a:xfrm>
          <a:prstGeom prst="rect">
            <a:avLst/>
          </a:prstGeom>
          <a:noFill/>
        </p:spPr>
        <p:txBody>
          <a:bodyPr wrap="square" rtlCol="0">
            <a:spAutoFit/>
          </a:bodyPr>
          <a:lstStyle/>
          <a:p>
            <a:pPr>
              <a:lnSpc>
                <a:spcPts val="2600"/>
              </a:lnSpc>
            </a:pPr>
            <a:r>
              <a:rPr lang="zh-CN" altLang="en-US" b="1" dirty="0" smtClean="0">
                <a:latin typeface="华文楷体" pitchFamily="2" charset="-122"/>
                <a:ea typeface="华文楷体" pitchFamily="2" charset="-122"/>
              </a:rPr>
              <a:t>落实修改后</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安全生产法</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和中共中央、省委省政府系列文件精神的需要</a:t>
            </a:r>
            <a:endParaRPr lang="zh-CN" altLang="en-US" b="1" dirty="0">
              <a:latin typeface="华文楷体" pitchFamily="2" charset="-122"/>
              <a:ea typeface="华文楷体" pitchFamily="2" charset="-122"/>
            </a:endParaRPr>
          </a:p>
        </p:txBody>
      </p:sp>
      <p:sp>
        <p:nvSpPr>
          <p:cNvPr id="34" name="平行四边形 6"/>
          <p:cNvSpPr/>
          <p:nvPr/>
        </p:nvSpPr>
        <p:spPr>
          <a:xfrm>
            <a:off x="2881152" y="2674935"/>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03</a:t>
            </a:r>
            <a:endParaRPr lang="zh-CN" altLang="en-US" b="1" dirty="0"/>
          </a:p>
        </p:txBody>
      </p:sp>
      <p:grpSp>
        <p:nvGrpSpPr>
          <p:cNvPr id="9" name="组合 34"/>
          <p:cNvGrpSpPr/>
          <p:nvPr/>
        </p:nvGrpSpPr>
        <p:grpSpPr>
          <a:xfrm>
            <a:off x="2535562" y="2659220"/>
            <a:ext cx="4170038" cy="277380"/>
            <a:chOff x="1763689" y="1700809"/>
            <a:chExt cx="5560050" cy="369840"/>
          </a:xfrm>
        </p:grpSpPr>
        <p:pic>
          <p:nvPicPr>
            <p:cNvPr id="36"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 name="矩形 36"/>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10" name="组合 37"/>
          <p:cNvGrpSpPr/>
          <p:nvPr/>
        </p:nvGrpSpPr>
        <p:grpSpPr>
          <a:xfrm>
            <a:off x="2535562" y="3454619"/>
            <a:ext cx="4170038" cy="277380"/>
            <a:chOff x="1763689" y="1700809"/>
            <a:chExt cx="5560050" cy="369840"/>
          </a:xfrm>
        </p:grpSpPr>
        <p:pic>
          <p:nvPicPr>
            <p:cNvPr id="3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矩形 3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41" name="TextBox 7"/>
          <p:cNvSpPr txBox="1"/>
          <p:nvPr/>
        </p:nvSpPr>
        <p:spPr>
          <a:xfrm>
            <a:off x="4143372" y="2928940"/>
            <a:ext cx="4559663"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适应我市安全生产形势的需要</a:t>
            </a:r>
            <a:endParaRPr lang="zh-CN" altLang="en-US" sz="2000" b="1" dirty="0">
              <a:latin typeface="华文楷体" pitchFamily="2" charset="-122"/>
              <a:ea typeface="华文楷体" pitchFamily="2" charset="-122"/>
            </a:endParaRPr>
          </a:p>
        </p:txBody>
      </p:sp>
      <p:grpSp>
        <p:nvGrpSpPr>
          <p:cNvPr id="11" name="组合 42"/>
          <p:cNvGrpSpPr/>
          <p:nvPr/>
        </p:nvGrpSpPr>
        <p:grpSpPr>
          <a:xfrm>
            <a:off x="2512702" y="3439692"/>
            <a:ext cx="4170038" cy="277380"/>
            <a:chOff x="1763689" y="1700809"/>
            <a:chExt cx="5560050" cy="369840"/>
          </a:xfrm>
        </p:grpSpPr>
        <p:pic>
          <p:nvPicPr>
            <p:cNvPr id="44"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 name="矩形 44"/>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 grpId="0"/>
      <p:bldP spid="8" grpId="0"/>
      <p:bldP spid="26" grpId="0" animBg="1"/>
      <p:bldP spid="33" grpId="0"/>
      <p:bldP spid="34" grpId="0" animBg="1"/>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785786" y="357172"/>
            <a:ext cx="7875345" cy="548817"/>
            <a:chOff x="152400" y="241978"/>
            <a:chExt cx="7875345" cy="258357"/>
          </a:xfrm>
        </p:grpSpPr>
        <p:sp>
          <p:nvSpPr>
            <p:cNvPr id="41" name="矩形 40"/>
            <p:cNvSpPr/>
            <p:nvPr/>
          </p:nvSpPr>
          <p:spPr>
            <a:xfrm>
              <a:off x="2273820" y="241979"/>
              <a:ext cx="32861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en-US" altLang="zh-CN" sz="2000" dirty="0" smtClean="0">
                  <a:latin typeface="微软雅黑" panose="020B0503020204020204" pitchFamily="34" charset="-122"/>
                  <a:ea typeface="微软雅黑" panose="020B0503020204020204" pitchFamily="34" charset="-122"/>
                </a:rPr>
                <a:t>A</a:t>
              </a:r>
              <a:r>
                <a:rPr lang="zh-CN" altLang="en-US" sz="2000" dirty="0" smtClean="0">
                  <a:latin typeface="微软雅黑" panose="020B0503020204020204" pitchFamily="34" charset="-122"/>
                  <a:ea typeface="微软雅黑" panose="020B0503020204020204" pitchFamily="34" charset="-122"/>
                </a:rPr>
                <a:t>工业企业</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428596" y="2214560"/>
            <a:ext cx="859899" cy="85725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主体责任</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500166" y="1000114"/>
            <a:ext cx="6858048" cy="3557186"/>
          </a:xfrm>
          <a:prstGeom prst="rect">
            <a:avLst/>
          </a:prstGeom>
        </p:spPr>
        <p:txBody>
          <a:bodyPr wrap="square" lIns="91435" tIns="45717" rIns="91435" bIns="45717">
            <a:spAutoFit/>
          </a:bodyPr>
          <a:lstStyle/>
          <a:p>
            <a:pPr defTabSz="725645">
              <a:lnSpc>
                <a:spcPts val="3400"/>
              </a:lnSpc>
              <a:defRPr/>
            </a:pPr>
            <a:r>
              <a:rPr lang="zh-CN" altLang="en-US" sz="2400" b="1" dirty="0" smtClean="0">
                <a:latin typeface="华文楷体" pitchFamily="2" charset="-122"/>
                <a:ea typeface="华文楷体" pitchFamily="2" charset="-122"/>
              </a:rPr>
              <a:t>        六、定期开展安全风险危害辨识，排查事故隐患。</a:t>
            </a:r>
            <a:endParaRPr lang="en-US" altLang="zh-CN" sz="2400" b="1" dirty="0" smtClean="0">
              <a:latin typeface="华文楷体" pitchFamily="2" charset="-122"/>
              <a:ea typeface="华文楷体" pitchFamily="2" charset="-122"/>
            </a:endParaRPr>
          </a:p>
          <a:p>
            <a:pPr defTabSz="725645">
              <a:lnSpc>
                <a:spcPts val="3400"/>
              </a:lnSpc>
              <a:defRPr/>
            </a:pPr>
            <a:r>
              <a:rPr lang="zh-CN" altLang="en-US" sz="2400" b="1" dirty="0" smtClean="0">
                <a:latin typeface="华文楷体" pitchFamily="2" charset="-122"/>
                <a:ea typeface="华文楷体" pitchFamily="2" charset="-122"/>
              </a:rPr>
              <a:t>        七、提供符合标准的作业条件、劳动防护用品。</a:t>
            </a:r>
            <a:endParaRPr lang="en-US" altLang="zh-CN" sz="2400" b="1" dirty="0" smtClean="0">
              <a:latin typeface="华文楷体" pitchFamily="2" charset="-122"/>
              <a:ea typeface="华文楷体" pitchFamily="2" charset="-122"/>
            </a:endParaRPr>
          </a:p>
          <a:p>
            <a:pPr defTabSz="725645">
              <a:lnSpc>
                <a:spcPts val="3400"/>
              </a:lnSpc>
              <a:defRPr/>
            </a:pPr>
            <a:r>
              <a:rPr lang="zh-CN" altLang="en-US" sz="2400" b="1" dirty="0" smtClean="0">
                <a:latin typeface="华文楷体" pitchFamily="2" charset="-122"/>
                <a:ea typeface="华文楷体" pitchFamily="2" charset="-122"/>
              </a:rPr>
              <a:t>        八、依法进行危险作业</a:t>
            </a: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a:t>
            </a:r>
            <a:endParaRPr lang="en-US" altLang="zh-CN" b="1" dirty="0" smtClean="0">
              <a:latin typeface="华文楷体" pitchFamily="2" charset="-122"/>
              <a:ea typeface="华文楷体" pitchFamily="2" charset="-122"/>
            </a:endParaRPr>
          </a:p>
          <a:p>
            <a:pPr defTabSz="725645">
              <a:lnSpc>
                <a:spcPts val="3400"/>
              </a:lnSpc>
              <a:defRPr/>
            </a:pPr>
            <a:r>
              <a:rPr lang="zh-CN" altLang="en-US" sz="2400" b="1" dirty="0" smtClean="0">
                <a:latin typeface="华文楷体" pitchFamily="2" charset="-122"/>
                <a:ea typeface="华文楷体" pitchFamily="2" charset="-122"/>
              </a:rPr>
              <a:t>        九、</a:t>
            </a: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制定应急预案，开展应急救援演练。</a:t>
            </a:r>
            <a:endParaRPr lang="en-US" altLang="zh-CN" sz="2400" b="1" dirty="0" smtClean="0">
              <a:latin typeface="华文楷体" pitchFamily="2" charset="-122"/>
              <a:ea typeface="华文楷体" pitchFamily="2" charset="-122"/>
            </a:endParaRPr>
          </a:p>
          <a:p>
            <a:pPr defTabSz="725645">
              <a:lnSpc>
                <a:spcPts val="3400"/>
              </a:lnSpc>
              <a:defRPr/>
            </a:pPr>
            <a:r>
              <a:rPr lang="zh-CN" altLang="en-US" sz="2400" b="1" dirty="0" smtClean="0">
                <a:latin typeface="华文楷体" pitchFamily="2" charset="-122"/>
                <a:ea typeface="华文楷体" pitchFamily="2" charset="-122"/>
              </a:rPr>
              <a:t>        十、发生事故及时报告</a:t>
            </a: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，及时组织抢救，配合调查，落实整改措施</a:t>
            </a: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a:t>
            </a:r>
            <a:endParaRPr lang="en-US" altLang="zh-CN" sz="24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642910" y="357172"/>
            <a:ext cx="7875345" cy="548817"/>
            <a:chOff x="152400" y="241978"/>
            <a:chExt cx="7875345" cy="258357"/>
          </a:xfrm>
        </p:grpSpPr>
        <p:sp>
          <p:nvSpPr>
            <p:cNvPr id="41" name="矩形 40"/>
            <p:cNvSpPr/>
            <p:nvPr/>
          </p:nvSpPr>
          <p:spPr>
            <a:xfrm>
              <a:off x="2273820" y="241979"/>
              <a:ext cx="32861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sz="2000" dirty="0" smtClean="0">
                  <a:latin typeface="微软雅黑" panose="020B0503020204020204" pitchFamily="34" charset="-122"/>
                  <a:ea typeface="微软雅黑" panose="020B0503020204020204" pitchFamily="34" charset="-122"/>
                </a:rPr>
                <a:t>应急救援演练</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图片 9"/>
          <p:cNvPicPr/>
          <p:nvPr/>
        </p:nvPicPr>
        <p:blipFill>
          <a:blip r:embed="rId3" cstate="print"/>
          <a:srcRect/>
          <a:stretch>
            <a:fillRect/>
          </a:stretch>
        </p:blipFill>
        <p:spPr bwMode="auto">
          <a:xfrm>
            <a:off x="428596" y="1000114"/>
            <a:ext cx="4143404" cy="3429024"/>
          </a:xfrm>
          <a:prstGeom prst="rect">
            <a:avLst/>
          </a:prstGeom>
          <a:noFill/>
          <a:ln w="9525">
            <a:noFill/>
            <a:miter lim="800000"/>
            <a:headEnd/>
            <a:tailEnd/>
          </a:ln>
        </p:spPr>
      </p:pic>
      <p:pic>
        <p:nvPicPr>
          <p:cNvPr id="11" name="图片 10"/>
          <p:cNvPicPr/>
          <p:nvPr/>
        </p:nvPicPr>
        <p:blipFill>
          <a:blip r:embed="rId4" cstate="print"/>
          <a:srcRect/>
          <a:stretch>
            <a:fillRect/>
          </a:stretch>
        </p:blipFill>
        <p:spPr bwMode="auto">
          <a:xfrm>
            <a:off x="4714876" y="1785932"/>
            <a:ext cx="4065915" cy="2979756"/>
          </a:xfrm>
          <a:prstGeom prst="rect">
            <a:avLst/>
          </a:prstGeom>
          <a:noFill/>
          <a:ln w="9525">
            <a:noFill/>
            <a:miter lim="800000"/>
            <a:headEnd/>
            <a:tailEnd/>
          </a:ln>
        </p:spPr>
      </p:pic>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19986608">
            <a:off x="11211" y="647371"/>
            <a:ext cx="2043741" cy="538161"/>
          </a:xfrm>
          <a:prstGeom prst="rect">
            <a:avLst/>
          </a:prstGeom>
          <a:noFill/>
        </p:spPr>
        <p:txBody>
          <a:bodyPr wrap="square" rtlCol="0">
            <a:spAutoFit/>
          </a:bodyPr>
          <a:lstStyle/>
          <a:p>
            <a:pPr algn="ctr" defTabSz="685800">
              <a:lnSpc>
                <a:spcPct val="130000"/>
              </a:lnSpc>
              <a:defRPr/>
            </a:pPr>
            <a:r>
              <a:rPr lang="en-US" altLang="zh-CN" sz="2400" kern="0" dirty="0" smtClean="0">
                <a:latin typeface="华文新魏" pitchFamily="2" charset="-122"/>
                <a:ea typeface="华文新魏" pitchFamily="2" charset="-122"/>
              </a:rPr>
              <a:t>B</a:t>
            </a:r>
            <a:r>
              <a:rPr lang="zh-CN" altLang="en-US" sz="2400" kern="0" dirty="0" smtClean="0">
                <a:latin typeface="华文新魏" pitchFamily="2" charset="-122"/>
                <a:ea typeface="华文新魏" pitchFamily="2" charset="-122"/>
              </a:rPr>
              <a:t>锂电池企业</a:t>
            </a:r>
            <a:endParaRPr lang="zh-CN" altLang="en-US" sz="2400" kern="0" dirty="0">
              <a:latin typeface="华文新魏" pitchFamily="2" charset="-122"/>
              <a:ea typeface="华文新魏" pitchFamily="2" charset="-122"/>
            </a:endParaRPr>
          </a:p>
        </p:txBody>
      </p:sp>
      <p:grpSp>
        <p:nvGrpSpPr>
          <p:cNvPr id="2" name="组合 69"/>
          <p:cNvGrpSpPr/>
          <p:nvPr/>
        </p:nvGrpSpPr>
        <p:grpSpPr>
          <a:xfrm rot="19980469">
            <a:off x="431994" y="1243163"/>
            <a:ext cx="1728191" cy="114955"/>
            <a:chOff x="1763689" y="1700809"/>
            <a:chExt cx="5560050" cy="369840"/>
          </a:xfrm>
        </p:grpSpPr>
        <p:pic>
          <p:nvPicPr>
            <p:cNvPr id="7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2143108" y="1357304"/>
            <a:ext cx="5857916" cy="1323439"/>
          </a:xfrm>
          <a:prstGeom prst="rect">
            <a:avLst/>
          </a:prstGeom>
          <a:noFill/>
        </p:spPr>
        <p:txBody>
          <a:bodyPr wrap="square" rtlCol="0">
            <a:spAutoFit/>
          </a:bodyPr>
          <a:lstStyle/>
          <a:p>
            <a:pPr>
              <a:lnSpc>
                <a:spcPts val="4800"/>
              </a:lnSpc>
              <a:buFont typeface="Wingdings" pitchFamily="2" charset="2"/>
              <a:buChar char="u"/>
            </a:pPr>
            <a:r>
              <a:rPr lang="zh-CN" altLang="en-US" sz="2800" b="1" dirty="0" smtClean="0">
                <a:latin typeface="华文楷体" pitchFamily="2" charset="-122"/>
                <a:ea typeface="华文楷体" pitchFamily="2" charset="-122"/>
              </a:rPr>
              <a:t>   从事锂电池的生产、加工和储存</a:t>
            </a:r>
            <a:endParaRPr lang="en-US" altLang="zh-CN" sz="2800" b="1" dirty="0" smtClean="0">
              <a:latin typeface="华文楷体" pitchFamily="2" charset="-122"/>
              <a:ea typeface="华文楷体" pitchFamily="2" charset="-122"/>
            </a:endParaRPr>
          </a:p>
          <a:p>
            <a:pPr>
              <a:lnSpc>
                <a:spcPts val="4800"/>
              </a:lnSpc>
              <a:buFont typeface="Wingdings" pitchFamily="2" charset="2"/>
              <a:buChar char="u"/>
            </a:pPr>
            <a:r>
              <a:rPr lang="zh-CN" altLang="en-US" sz="2800" b="1" dirty="0" smtClean="0">
                <a:latin typeface="华文楷体" pitchFamily="2" charset="-122"/>
                <a:ea typeface="华文楷体" pitchFamily="2" charset="-122"/>
              </a:rPr>
              <a:t>   从业人员</a:t>
            </a:r>
            <a:r>
              <a:rPr lang="en-US" altLang="zh-CN" sz="2800" b="1" dirty="0" smtClean="0">
                <a:latin typeface="华文楷体" pitchFamily="2" charset="-122"/>
                <a:ea typeface="华文楷体" pitchFamily="2" charset="-122"/>
              </a:rPr>
              <a:t>50</a:t>
            </a:r>
            <a:r>
              <a:rPr lang="zh-CN" altLang="en-US" sz="2800" b="1" dirty="0" smtClean="0">
                <a:latin typeface="华文楷体" pitchFamily="2" charset="-122"/>
                <a:ea typeface="华文楷体" pitchFamily="2" charset="-122"/>
              </a:rPr>
              <a:t>人</a:t>
            </a:r>
            <a:r>
              <a:rPr lang="en-US" altLang="zh-CN" sz="2800" b="1" dirty="0" smtClean="0">
                <a:latin typeface="华文楷体" pitchFamily="2" charset="-122"/>
                <a:ea typeface="华文楷体" pitchFamily="2" charset="-122"/>
              </a:rPr>
              <a:t>   </a:t>
            </a:r>
            <a:endParaRPr lang="zh-CN" altLang="en-US" sz="2800" b="1" dirty="0">
              <a:latin typeface="华文楷体" pitchFamily="2" charset="-122"/>
              <a:ea typeface="华文楷体" pitchFamily="2" charset="-122"/>
            </a:endParaRPr>
          </a:p>
        </p:txBody>
      </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357170"/>
            <a:ext cx="7875345" cy="548817"/>
            <a:chOff x="152400" y="241978"/>
            <a:chExt cx="7875345" cy="258357"/>
          </a:xfrm>
        </p:grpSpPr>
        <p:sp>
          <p:nvSpPr>
            <p:cNvPr id="41" name="矩形 40"/>
            <p:cNvSpPr/>
            <p:nvPr/>
          </p:nvSpPr>
          <p:spPr>
            <a:xfrm>
              <a:off x="2273820" y="241979"/>
              <a:ext cx="32861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en-US" altLang="zh-CN" sz="2000" dirty="0" smtClean="0">
                  <a:latin typeface="微软雅黑" panose="020B0503020204020204" pitchFamily="34" charset="-122"/>
                  <a:ea typeface="微软雅黑" panose="020B0503020204020204" pitchFamily="34" charset="-122"/>
                </a:rPr>
                <a:t>B</a:t>
              </a:r>
              <a:r>
                <a:rPr lang="zh-CN" altLang="en-US" sz="2000" dirty="0" smtClean="0">
                  <a:latin typeface="微软雅黑" panose="020B0503020204020204" pitchFamily="34" charset="-122"/>
                  <a:ea typeface="微软雅黑" panose="020B0503020204020204" pitchFamily="34" charset="-122"/>
                </a:rPr>
                <a:t>锂电池企业</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285720" y="2357436"/>
            <a:ext cx="859899" cy="85725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主体责任</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357290" y="1000114"/>
            <a:ext cx="7143800" cy="3755959"/>
          </a:xfrm>
          <a:prstGeom prst="rect">
            <a:avLst/>
          </a:prstGeom>
        </p:spPr>
        <p:txBody>
          <a:bodyPr wrap="square" lIns="91435" tIns="45717" rIns="91435" bIns="45717">
            <a:spAutoFit/>
          </a:bodyPr>
          <a:lstStyle/>
          <a:p>
            <a:pPr defTabSz="725645">
              <a:lnSpc>
                <a:spcPts val="3600"/>
              </a:lnSpc>
              <a:defRPr/>
            </a:pPr>
            <a:r>
              <a:rPr lang="zh-CN" altLang="en-US" sz="2400" b="1" dirty="0" smtClean="0">
                <a:latin typeface="华文楷体" pitchFamily="2" charset="-122"/>
                <a:ea typeface="华文楷体" pitchFamily="2" charset="-122"/>
              </a:rPr>
              <a:t>        一、建立、公开并实施有关安全生产管理制度。</a:t>
            </a:r>
            <a:endParaRPr lang="en-US" altLang="zh-CN" sz="2400" b="1" dirty="0" smtClean="0">
              <a:latin typeface="华文楷体" pitchFamily="2" charset="-122"/>
              <a:ea typeface="华文楷体" pitchFamily="2" charset="-122"/>
            </a:endParaRPr>
          </a:p>
          <a:p>
            <a:pPr defTabSz="725645">
              <a:lnSpc>
                <a:spcPts val="3600"/>
              </a:lnSpc>
              <a:defRPr/>
            </a:pPr>
            <a:r>
              <a:rPr lang="zh-CN" altLang="en-US" sz="2400" b="1" dirty="0" smtClean="0">
                <a:latin typeface="华文楷体" pitchFamily="2" charset="-122"/>
                <a:ea typeface="华文楷体" pitchFamily="2" charset="-122"/>
              </a:rPr>
              <a:t>        二、设置安全生产管理机构，配备专职安全管理人员，并向从业人员公示。</a:t>
            </a:r>
            <a:endParaRPr lang="en-US" altLang="zh-CN" sz="2400" b="1" dirty="0" smtClean="0">
              <a:latin typeface="华文楷体" pitchFamily="2" charset="-122"/>
              <a:ea typeface="华文楷体" pitchFamily="2" charset="-122"/>
            </a:endParaRPr>
          </a:p>
          <a:p>
            <a:pPr defTabSz="725645">
              <a:lnSpc>
                <a:spcPts val="3600"/>
              </a:lnSpc>
              <a:defRPr/>
            </a:pPr>
            <a:r>
              <a:rPr lang="zh-CN" altLang="en-US" sz="2400" b="1" dirty="0" smtClean="0">
                <a:latin typeface="华文楷体" pitchFamily="2" charset="-122"/>
                <a:ea typeface="华文楷体" pitchFamily="2" charset="-122"/>
              </a:rPr>
              <a:t>        三、</a:t>
            </a:r>
            <a:r>
              <a:rPr lang="zh-CN" altLang="en-US" sz="2400" b="1" dirty="0" smtClean="0">
                <a:solidFill>
                  <a:srgbClr val="FF0000"/>
                </a:solidFill>
                <a:latin typeface="华文楷体" pitchFamily="2" charset="-122"/>
                <a:ea typeface="华文楷体" pitchFamily="2" charset="-122"/>
              </a:rPr>
              <a:t>设置安全总监。</a:t>
            </a:r>
            <a:endParaRPr lang="en-US" altLang="zh-CN" sz="2400" b="1" dirty="0" smtClean="0">
              <a:solidFill>
                <a:srgbClr val="FF0000"/>
              </a:solidFill>
              <a:latin typeface="华文楷体" pitchFamily="2" charset="-122"/>
              <a:ea typeface="华文楷体" pitchFamily="2" charset="-122"/>
            </a:endParaRPr>
          </a:p>
          <a:p>
            <a:pPr defTabSz="725645">
              <a:lnSpc>
                <a:spcPts val="3600"/>
              </a:lnSpc>
              <a:defRPr/>
            </a:pPr>
            <a:r>
              <a:rPr lang="zh-CN" altLang="en-US" sz="2400" b="1" dirty="0" smtClean="0">
                <a:latin typeface="华文楷体" pitchFamily="2" charset="-122"/>
                <a:ea typeface="华文楷体" pitchFamily="2" charset="-122"/>
              </a:rPr>
              <a:t>        四、</a:t>
            </a:r>
            <a:r>
              <a:rPr lang="zh-CN" altLang="en-US" sz="2400" b="1" dirty="0" smtClean="0">
                <a:solidFill>
                  <a:srgbClr val="FF0000"/>
                </a:solidFill>
                <a:latin typeface="华文楷体" pitchFamily="2" charset="-122"/>
                <a:ea typeface="华文楷体" pitchFamily="2" charset="-122"/>
              </a:rPr>
              <a:t>有注册安全工程师从事安全生产管理工作。</a:t>
            </a:r>
            <a:endParaRPr lang="en-US" altLang="zh-CN" sz="2400" b="1" dirty="0" smtClean="0">
              <a:solidFill>
                <a:srgbClr val="FF0000"/>
              </a:solidFill>
              <a:latin typeface="华文楷体" pitchFamily="2" charset="-122"/>
              <a:ea typeface="华文楷体" pitchFamily="2" charset="-122"/>
            </a:endParaRPr>
          </a:p>
          <a:p>
            <a:pPr defTabSz="725645">
              <a:lnSpc>
                <a:spcPts val="3600"/>
              </a:lnSpc>
              <a:defRPr/>
            </a:pPr>
            <a:r>
              <a:rPr lang="zh-CN" altLang="en-US" sz="2400" b="1" dirty="0" smtClean="0">
                <a:latin typeface="华文楷体" pitchFamily="2" charset="-122"/>
                <a:ea typeface="华文楷体" pitchFamily="2" charset="-122"/>
              </a:rPr>
              <a:t>        五、</a:t>
            </a:r>
            <a:r>
              <a:rPr lang="zh-CN" altLang="en-US" sz="2400" b="1" dirty="0" smtClean="0">
                <a:solidFill>
                  <a:srgbClr val="FF0000"/>
                </a:solidFill>
                <a:latin typeface="华文楷体" pitchFamily="2" charset="-122"/>
                <a:ea typeface="华文楷体" pitchFamily="2" charset="-122"/>
              </a:rPr>
              <a:t>主要负责人的变更、分管负责人或安全总监、安全生产管理机构负责人和安全管理人员的任免应当告知安监部门。</a:t>
            </a:r>
            <a:endParaRPr lang="en-US" altLang="zh-CN" sz="2400" b="1" dirty="0" smtClean="0">
              <a:solidFill>
                <a:srgbClr val="FF0000"/>
              </a:solidFill>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357170"/>
            <a:ext cx="7875345" cy="548817"/>
            <a:chOff x="152400" y="241978"/>
            <a:chExt cx="7875345" cy="258357"/>
          </a:xfrm>
        </p:grpSpPr>
        <p:sp>
          <p:nvSpPr>
            <p:cNvPr id="41" name="矩形 40"/>
            <p:cNvSpPr/>
            <p:nvPr/>
          </p:nvSpPr>
          <p:spPr>
            <a:xfrm>
              <a:off x="2273820" y="241979"/>
              <a:ext cx="32861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en-US" altLang="zh-CN" sz="2000" dirty="0" smtClean="0">
                  <a:latin typeface="微软雅黑" panose="020B0503020204020204" pitchFamily="34" charset="-122"/>
                  <a:ea typeface="微软雅黑" panose="020B0503020204020204" pitchFamily="34" charset="-122"/>
                </a:rPr>
                <a:t>B</a:t>
              </a:r>
              <a:r>
                <a:rPr lang="zh-CN" altLang="en-US" sz="2000" dirty="0" smtClean="0">
                  <a:latin typeface="微软雅黑" panose="020B0503020204020204" pitchFamily="34" charset="-122"/>
                  <a:ea typeface="微软雅黑" panose="020B0503020204020204" pitchFamily="34" charset="-122"/>
                </a:rPr>
                <a:t>锂电池企业</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357158" y="2214560"/>
            <a:ext cx="859899" cy="85725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主体责任</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357290" y="1071552"/>
            <a:ext cx="7143800" cy="3683053"/>
          </a:xfrm>
          <a:prstGeom prst="rect">
            <a:avLst/>
          </a:prstGeom>
        </p:spPr>
        <p:txBody>
          <a:bodyPr wrap="square" lIns="91435" tIns="45717" rIns="91435" bIns="45717">
            <a:spAutoFit/>
          </a:bodyPr>
          <a:lstStyle/>
          <a:p>
            <a:pPr defTabSz="725645">
              <a:lnSpc>
                <a:spcPts val="4000"/>
              </a:lnSpc>
              <a:defRPr/>
            </a:pPr>
            <a:r>
              <a:rPr lang="zh-CN" altLang="en-US" sz="2400" b="1" dirty="0" smtClean="0">
                <a:latin typeface="华文楷体" pitchFamily="2" charset="-122"/>
                <a:ea typeface="华文楷体" pitchFamily="2" charset="-122"/>
              </a:rPr>
              <a:t>        六、保障安全生产投入。</a:t>
            </a:r>
            <a:endParaRPr lang="en-US" altLang="zh-CN" sz="2400" b="1" dirty="0" smtClean="0">
              <a:latin typeface="华文楷体" pitchFamily="2" charset="-122"/>
              <a:ea typeface="华文楷体" pitchFamily="2" charset="-122"/>
            </a:endParaRPr>
          </a:p>
          <a:p>
            <a:pPr defTabSz="725645">
              <a:lnSpc>
                <a:spcPts val="4000"/>
              </a:lnSpc>
              <a:defRPr/>
            </a:pPr>
            <a:r>
              <a:rPr lang="zh-CN" altLang="en-US" sz="2400" b="1" dirty="0" smtClean="0">
                <a:latin typeface="华文楷体" pitchFamily="2" charset="-122"/>
                <a:ea typeface="华文楷体" pitchFamily="2" charset="-122"/>
              </a:rPr>
              <a:t>        七、</a:t>
            </a:r>
            <a:r>
              <a:rPr lang="zh-CN" altLang="en-US" sz="2400" b="1" dirty="0" smtClean="0">
                <a:solidFill>
                  <a:srgbClr val="FF0000"/>
                </a:solidFill>
                <a:latin typeface="华文楷体" pitchFamily="2" charset="-122"/>
                <a:ea typeface="华文楷体" pitchFamily="2" charset="-122"/>
              </a:rPr>
              <a:t>投保安全生产责任保险。</a:t>
            </a:r>
            <a:endParaRPr lang="en-US" altLang="zh-CN" sz="2400" b="1" dirty="0" smtClean="0">
              <a:solidFill>
                <a:srgbClr val="FF0000"/>
              </a:solidFill>
              <a:latin typeface="华文楷体" pitchFamily="2" charset="-122"/>
              <a:ea typeface="华文楷体" pitchFamily="2" charset="-122"/>
            </a:endParaRPr>
          </a:p>
          <a:p>
            <a:pPr defTabSz="725645">
              <a:lnSpc>
                <a:spcPts val="4000"/>
              </a:lnSpc>
              <a:defRPr/>
            </a:pPr>
            <a:r>
              <a:rPr lang="zh-CN" altLang="en-US" sz="2400" b="1" dirty="0" smtClean="0">
                <a:latin typeface="华文楷体" pitchFamily="2" charset="-122"/>
                <a:ea typeface="华文楷体" pitchFamily="2" charset="-122"/>
              </a:rPr>
              <a:t>        八、依法组织从业人员进行安全生产教育和培训，并建立培训档案。</a:t>
            </a:r>
            <a:endParaRPr lang="en-US" altLang="zh-CN" sz="2400" b="1" dirty="0" smtClean="0">
              <a:latin typeface="华文楷体" pitchFamily="2" charset="-122"/>
              <a:ea typeface="华文楷体" pitchFamily="2" charset="-122"/>
            </a:endParaRPr>
          </a:p>
          <a:p>
            <a:pPr defTabSz="725645">
              <a:lnSpc>
                <a:spcPts val="4000"/>
              </a:lnSpc>
              <a:defRPr/>
            </a:pPr>
            <a:r>
              <a:rPr lang="zh-CN" altLang="en-US" sz="2400" b="1" dirty="0" smtClean="0">
                <a:latin typeface="华文楷体" pitchFamily="2" charset="-122"/>
                <a:ea typeface="华文楷体" pitchFamily="2" charset="-122"/>
              </a:rPr>
              <a:t>        九、</a:t>
            </a:r>
            <a:r>
              <a:rPr lang="zh-CN" altLang="en-US" sz="2400" b="1" dirty="0" smtClean="0">
                <a:solidFill>
                  <a:srgbClr val="FF0000"/>
                </a:solidFill>
                <a:latin typeface="华文楷体" pitchFamily="2" charset="-122"/>
                <a:ea typeface="华文楷体" pitchFamily="2" charset="-122"/>
              </a:rPr>
              <a:t>对重大危险源登记建档并与安监部门联网。</a:t>
            </a:r>
            <a:endParaRPr lang="en-US" altLang="zh-CN" sz="2400" b="1" dirty="0" smtClean="0">
              <a:solidFill>
                <a:srgbClr val="FF0000"/>
              </a:solidFill>
              <a:latin typeface="华文楷体" pitchFamily="2" charset="-122"/>
              <a:ea typeface="华文楷体" pitchFamily="2" charset="-122"/>
            </a:endParaRPr>
          </a:p>
          <a:p>
            <a:pPr defTabSz="725645">
              <a:lnSpc>
                <a:spcPts val="4000"/>
              </a:lnSpc>
              <a:defRPr/>
            </a:pPr>
            <a:r>
              <a:rPr lang="zh-CN" altLang="en-US" sz="2400" b="1" dirty="0" smtClean="0">
                <a:latin typeface="华文楷体" pitchFamily="2" charset="-122"/>
                <a:ea typeface="华文楷体" pitchFamily="2" charset="-122"/>
              </a:rPr>
              <a:t>        十、主要负责人、分管负责人、安全生产管理人员接受安监部门考核合格</a:t>
            </a: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a:t>
            </a:r>
            <a:endParaRPr lang="en-US" altLang="zh-CN" sz="24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642910" y="357172"/>
            <a:ext cx="7875345" cy="548817"/>
            <a:chOff x="152400" y="241978"/>
            <a:chExt cx="7875345" cy="258357"/>
          </a:xfrm>
        </p:grpSpPr>
        <p:sp>
          <p:nvSpPr>
            <p:cNvPr id="41" name="矩形 40"/>
            <p:cNvSpPr/>
            <p:nvPr/>
          </p:nvSpPr>
          <p:spPr>
            <a:xfrm>
              <a:off x="2273820" y="241979"/>
              <a:ext cx="32861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en-US" altLang="zh-CN" sz="2000" dirty="0" smtClean="0">
                  <a:latin typeface="微软雅黑" panose="020B0503020204020204" pitchFamily="34" charset="-122"/>
                  <a:ea typeface="微软雅黑" panose="020B0503020204020204" pitchFamily="34" charset="-122"/>
                </a:rPr>
                <a:t>B</a:t>
              </a:r>
              <a:r>
                <a:rPr lang="zh-CN" altLang="en-US" sz="2000" dirty="0" smtClean="0">
                  <a:latin typeface="微软雅黑" panose="020B0503020204020204" pitchFamily="34" charset="-122"/>
                  <a:ea typeface="微软雅黑" panose="020B0503020204020204" pitchFamily="34" charset="-122"/>
                </a:rPr>
                <a:t>锂电池企业</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285720" y="2285998"/>
            <a:ext cx="859899" cy="85725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主体责任</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214414" y="1000114"/>
            <a:ext cx="7286676" cy="3656572"/>
          </a:xfrm>
          <a:prstGeom prst="rect">
            <a:avLst/>
          </a:prstGeom>
        </p:spPr>
        <p:txBody>
          <a:bodyPr wrap="square" lIns="91435" tIns="45717" rIns="91435" bIns="45717">
            <a:spAutoFit/>
          </a:bodyPr>
          <a:lstStyle/>
          <a:p>
            <a:pPr defTabSz="725645">
              <a:lnSpc>
                <a:spcPts val="3500"/>
              </a:lnSpc>
              <a:defRPr/>
            </a:pPr>
            <a:r>
              <a:rPr lang="zh-CN" altLang="en-US" sz="2400" b="1" dirty="0" smtClean="0">
                <a:latin typeface="华文楷体" pitchFamily="2" charset="-122"/>
                <a:ea typeface="华文楷体" pitchFamily="2" charset="-122"/>
              </a:rPr>
              <a:t>        十一、定期开展安全风险危害辨识，排查事故隐患。</a:t>
            </a:r>
            <a:endParaRPr lang="en-US" altLang="zh-CN" sz="2400" b="1" dirty="0" smtClean="0">
              <a:latin typeface="华文楷体" pitchFamily="2" charset="-122"/>
              <a:ea typeface="华文楷体" pitchFamily="2" charset="-122"/>
            </a:endParaRPr>
          </a:p>
          <a:p>
            <a:pPr defTabSz="725645">
              <a:lnSpc>
                <a:spcPts val="3500"/>
              </a:lnSpc>
              <a:defRPr/>
            </a:pPr>
            <a:r>
              <a:rPr lang="zh-CN" altLang="en-US" sz="2400" b="1" dirty="0" smtClean="0">
                <a:latin typeface="华文楷体" pitchFamily="2" charset="-122"/>
                <a:ea typeface="华文楷体" pitchFamily="2" charset="-122"/>
              </a:rPr>
              <a:t>        十二、提供符合标准的作业条件、劳动防护用品。</a:t>
            </a:r>
            <a:endParaRPr lang="en-US" altLang="zh-CN" sz="2400" b="1" dirty="0" smtClean="0">
              <a:latin typeface="华文楷体" pitchFamily="2" charset="-122"/>
              <a:ea typeface="华文楷体" pitchFamily="2" charset="-122"/>
            </a:endParaRPr>
          </a:p>
          <a:p>
            <a:pPr defTabSz="725645">
              <a:lnSpc>
                <a:spcPts val="3500"/>
              </a:lnSpc>
              <a:defRPr/>
            </a:pPr>
            <a:r>
              <a:rPr lang="zh-CN" altLang="en-US" sz="2400" b="1" dirty="0" smtClean="0">
                <a:latin typeface="华文楷体" pitchFamily="2" charset="-122"/>
                <a:ea typeface="华文楷体" pitchFamily="2" charset="-122"/>
              </a:rPr>
              <a:t>        十三、依法进行危险作业</a:t>
            </a: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a:t>
            </a:r>
            <a:endParaRPr lang="en-US" altLang="zh-CN" b="1" dirty="0" smtClean="0">
              <a:latin typeface="华文楷体" pitchFamily="2" charset="-122"/>
              <a:ea typeface="华文楷体" pitchFamily="2" charset="-122"/>
            </a:endParaRPr>
          </a:p>
          <a:p>
            <a:pPr defTabSz="725645">
              <a:lnSpc>
                <a:spcPts val="3500"/>
              </a:lnSpc>
              <a:defRPr/>
            </a:pPr>
            <a:r>
              <a:rPr lang="zh-CN" altLang="en-US" sz="2400" b="1" dirty="0" smtClean="0">
                <a:latin typeface="华文楷体" pitchFamily="2" charset="-122"/>
                <a:ea typeface="华文楷体" pitchFamily="2" charset="-122"/>
              </a:rPr>
              <a:t>        十四、</a:t>
            </a: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制定应急预案，开展应急救援演练。</a:t>
            </a:r>
            <a:endParaRPr lang="en-US" altLang="zh-CN" sz="2400" b="1" dirty="0" smtClean="0">
              <a:latin typeface="华文楷体" pitchFamily="2" charset="-122"/>
              <a:ea typeface="华文楷体" pitchFamily="2" charset="-122"/>
            </a:endParaRPr>
          </a:p>
          <a:p>
            <a:pPr defTabSz="725645">
              <a:lnSpc>
                <a:spcPts val="3500"/>
              </a:lnSpc>
              <a:defRPr/>
            </a:pPr>
            <a:r>
              <a:rPr lang="zh-CN" altLang="en-US" sz="2400" b="1" dirty="0" smtClean="0">
                <a:latin typeface="华文楷体" pitchFamily="2" charset="-122"/>
                <a:ea typeface="华文楷体" pitchFamily="2" charset="-122"/>
              </a:rPr>
              <a:t>        十五、</a:t>
            </a:r>
            <a:r>
              <a:rPr lang="zh-CN" altLang="en-US" sz="2400" b="1" dirty="0" smtClean="0">
                <a:solidFill>
                  <a:srgbClr val="FF0000"/>
                </a:solidFill>
                <a:latin typeface="华文楷体" pitchFamily="2" charset="-122"/>
                <a:ea typeface="华文楷体" pitchFamily="2" charset="-122"/>
              </a:rPr>
              <a:t>建立应急救援组织，配备救援器材。</a:t>
            </a:r>
            <a:endParaRPr lang="en-US" altLang="zh-CN" sz="2400" b="1" dirty="0" smtClean="0">
              <a:solidFill>
                <a:srgbClr val="FF0000"/>
              </a:solidFill>
              <a:latin typeface="华文楷体" pitchFamily="2" charset="-122"/>
              <a:ea typeface="华文楷体" pitchFamily="2" charset="-122"/>
            </a:endParaRPr>
          </a:p>
          <a:p>
            <a:pPr defTabSz="725645">
              <a:lnSpc>
                <a:spcPts val="3500"/>
              </a:lnSpc>
              <a:defRPr/>
            </a:pPr>
            <a:r>
              <a:rPr lang="zh-CN" altLang="en-US" sz="2400" b="1" dirty="0" smtClean="0">
                <a:latin typeface="华文楷体" pitchFamily="2" charset="-122"/>
                <a:ea typeface="华文楷体" pitchFamily="2" charset="-122"/>
              </a:rPr>
              <a:t>        十六、发生事故及时报告</a:t>
            </a: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，及时组织抢救，配合调查，落实整改措施</a:t>
            </a: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a:t>
            </a:r>
            <a:endParaRPr lang="en-US" altLang="zh-CN" sz="24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19986608">
            <a:off x="11211" y="647371"/>
            <a:ext cx="2043741" cy="538161"/>
          </a:xfrm>
          <a:prstGeom prst="rect">
            <a:avLst/>
          </a:prstGeom>
          <a:noFill/>
        </p:spPr>
        <p:txBody>
          <a:bodyPr wrap="square" rtlCol="0">
            <a:spAutoFit/>
          </a:bodyPr>
          <a:lstStyle/>
          <a:p>
            <a:pPr algn="ctr" defTabSz="685800">
              <a:lnSpc>
                <a:spcPct val="130000"/>
              </a:lnSpc>
              <a:defRPr/>
            </a:pPr>
            <a:r>
              <a:rPr lang="en-US" altLang="zh-CN" sz="2400" kern="0" dirty="0" smtClean="0">
                <a:latin typeface="华文新魏" pitchFamily="2" charset="-122"/>
                <a:ea typeface="华文新魏" pitchFamily="2" charset="-122"/>
              </a:rPr>
              <a:t>C</a:t>
            </a:r>
            <a:r>
              <a:rPr lang="zh-CN" altLang="en-US" sz="2400" kern="0" dirty="0" smtClean="0">
                <a:latin typeface="华文新魏" pitchFamily="2" charset="-122"/>
                <a:ea typeface="华文新魏" pitchFamily="2" charset="-122"/>
              </a:rPr>
              <a:t>小吃店</a:t>
            </a:r>
            <a:endParaRPr lang="zh-CN" altLang="en-US" sz="2400" kern="0" dirty="0">
              <a:latin typeface="华文新魏" pitchFamily="2" charset="-122"/>
              <a:ea typeface="华文新魏" pitchFamily="2" charset="-122"/>
            </a:endParaRPr>
          </a:p>
        </p:txBody>
      </p:sp>
      <p:grpSp>
        <p:nvGrpSpPr>
          <p:cNvPr id="2" name="组合 69"/>
          <p:cNvGrpSpPr/>
          <p:nvPr/>
        </p:nvGrpSpPr>
        <p:grpSpPr>
          <a:xfrm rot="19980469">
            <a:off x="431994" y="1243163"/>
            <a:ext cx="1728191" cy="114955"/>
            <a:chOff x="1763689" y="1700809"/>
            <a:chExt cx="5560050" cy="369840"/>
          </a:xfrm>
        </p:grpSpPr>
        <p:pic>
          <p:nvPicPr>
            <p:cNvPr id="7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2143108" y="1357304"/>
            <a:ext cx="5857916" cy="1323439"/>
          </a:xfrm>
          <a:prstGeom prst="rect">
            <a:avLst/>
          </a:prstGeom>
          <a:noFill/>
        </p:spPr>
        <p:txBody>
          <a:bodyPr wrap="square" rtlCol="0">
            <a:spAutoFit/>
          </a:bodyPr>
          <a:lstStyle/>
          <a:p>
            <a:pPr>
              <a:lnSpc>
                <a:spcPts val="4800"/>
              </a:lnSpc>
              <a:buFont typeface="Wingdings" pitchFamily="2" charset="2"/>
              <a:buChar char="u"/>
            </a:pPr>
            <a:r>
              <a:rPr lang="zh-CN" altLang="en-US" sz="2800" b="1" dirty="0" smtClean="0">
                <a:latin typeface="华文楷体" pitchFamily="2" charset="-122"/>
                <a:ea typeface="华文楷体" pitchFamily="2" charset="-122"/>
              </a:rPr>
              <a:t>   从事饮食服务行业</a:t>
            </a:r>
            <a:endParaRPr lang="en-US" altLang="zh-CN" sz="2800" b="1" dirty="0" smtClean="0">
              <a:latin typeface="华文楷体" pitchFamily="2" charset="-122"/>
              <a:ea typeface="华文楷体" pitchFamily="2" charset="-122"/>
            </a:endParaRPr>
          </a:p>
          <a:p>
            <a:pPr>
              <a:lnSpc>
                <a:spcPts val="4800"/>
              </a:lnSpc>
              <a:buFont typeface="Wingdings" pitchFamily="2" charset="2"/>
              <a:buChar char="u"/>
            </a:pPr>
            <a:r>
              <a:rPr lang="zh-CN" altLang="en-US" sz="2800" b="1" dirty="0" smtClean="0">
                <a:latin typeface="华文楷体" pitchFamily="2" charset="-122"/>
                <a:ea typeface="华文楷体" pitchFamily="2" charset="-122"/>
              </a:rPr>
              <a:t>   从业人员</a:t>
            </a:r>
            <a:r>
              <a:rPr lang="en-US" altLang="zh-CN" sz="2800" b="1" dirty="0" smtClean="0">
                <a:latin typeface="华文楷体" pitchFamily="2" charset="-122"/>
                <a:ea typeface="华文楷体" pitchFamily="2" charset="-122"/>
              </a:rPr>
              <a:t>5</a:t>
            </a:r>
            <a:r>
              <a:rPr lang="zh-CN" altLang="en-US" sz="2800" b="1" dirty="0" smtClean="0">
                <a:latin typeface="华文楷体" pitchFamily="2" charset="-122"/>
                <a:ea typeface="华文楷体" pitchFamily="2" charset="-122"/>
              </a:rPr>
              <a:t>人</a:t>
            </a:r>
            <a:r>
              <a:rPr lang="en-US" altLang="zh-CN" sz="2800" b="1" dirty="0" smtClean="0">
                <a:latin typeface="华文楷体" pitchFamily="2" charset="-122"/>
                <a:ea typeface="华文楷体" pitchFamily="2" charset="-122"/>
              </a:rPr>
              <a:t>   </a:t>
            </a:r>
            <a:endParaRPr lang="zh-CN" altLang="en-US" sz="2800" b="1" dirty="0">
              <a:latin typeface="华文楷体" pitchFamily="2" charset="-122"/>
              <a:ea typeface="华文楷体" pitchFamily="2" charset="-122"/>
            </a:endParaRPr>
          </a:p>
        </p:txBody>
      </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714348" y="357172"/>
            <a:ext cx="7875345" cy="548817"/>
            <a:chOff x="152400" y="241978"/>
            <a:chExt cx="7875345" cy="258357"/>
          </a:xfrm>
        </p:grpSpPr>
        <p:sp>
          <p:nvSpPr>
            <p:cNvPr id="41" name="矩形 40"/>
            <p:cNvSpPr/>
            <p:nvPr/>
          </p:nvSpPr>
          <p:spPr>
            <a:xfrm>
              <a:off x="2273820" y="241979"/>
              <a:ext cx="32861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en-US" altLang="zh-CN" sz="2000" dirty="0" smtClean="0">
                  <a:latin typeface="微软雅黑" panose="020B0503020204020204" pitchFamily="34" charset="-122"/>
                  <a:ea typeface="微软雅黑" panose="020B0503020204020204" pitchFamily="34" charset="-122"/>
                </a:rPr>
                <a:t>C</a:t>
              </a:r>
              <a:r>
                <a:rPr lang="zh-CN" altLang="en-US" sz="2000" dirty="0" smtClean="0">
                  <a:latin typeface="微软雅黑" panose="020B0503020204020204" pitchFamily="34" charset="-122"/>
                  <a:ea typeface="微软雅黑" panose="020B0503020204020204" pitchFamily="34" charset="-122"/>
                </a:rPr>
                <a:t>小吃店</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214282" y="2285998"/>
            <a:ext cx="859899" cy="85725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主体责任</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214414" y="1000114"/>
            <a:ext cx="7286676" cy="3201320"/>
          </a:xfrm>
          <a:prstGeom prst="rect">
            <a:avLst/>
          </a:prstGeom>
        </p:spPr>
        <p:txBody>
          <a:bodyPr wrap="square" lIns="91435" tIns="45717" rIns="91435" bIns="45717">
            <a:spAutoFit/>
          </a:bodyPr>
          <a:lstStyle/>
          <a:p>
            <a:pPr defTabSz="725645">
              <a:lnSpc>
                <a:spcPts val="4100"/>
              </a:lnSpc>
              <a:defRPr/>
            </a:pPr>
            <a:r>
              <a:rPr lang="zh-CN" altLang="en-US" sz="2400" b="1" dirty="0" smtClean="0">
                <a:latin typeface="华文楷体" pitchFamily="2" charset="-122"/>
                <a:ea typeface="华文楷体" pitchFamily="2" charset="-122"/>
              </a:rPr>
              <a:t>        一、建立、公开并实施有关安全生产管理制度。</a:t>
            </a:r>
            <a:endParaRPr lang="en-US" altLang="zh-CN" sz="2400" b="1" dirty="0" smtClean="0">
              <a:latin typeface="华文楷体" pitchFamily="2" charset="-122"/>
              <a:ea typeface="华文楷体" pitchFamily="2" charset="-122"/>
            </a:endParaRPr>
          </a:p>
          <a:p>
            <a:pPr defTabSz="725645">
              <a:lnSpc>
                <a:spcPts val="4100"/>
              </a:lnSpc>
              <a:defRPr/>
            </a:pPr>
            <a:r>
              <a:rPr lang="zh-CN" altLang="en-US" sz="2400" b="1" dirty="0" smtClean="0">
                <a:latin typeface="华文楷体" pitchFamily="2" charset="-122"/>
                <a:ea typeface="华文楷体" pitchFamily="2" charset="-122"/>
              </a:rPr>
              <a:t>        二、</a:t>
            </a:r>
            <a:r>
              <a:rPr lang="zh-CN" altLang="en-US" sz="2400" b="1" dirty="0" smtClean="0">
                <a:solidFill>
                  <a:srgbClr val="FF0000"/>
                </a:solidFill>
                <a:latin typeface="华文楷体" pitchFamily="2" charset="-122"/>
                <a:ea typeface="华文楷体" pitchFamily="2" charset="-122"/>
              </a:rPr>
              <a:t>配备兼职安全管理人员</a:t>
            </a:r>
            <a:r>
              <a:rPr lang="zh-CN" altLang="en-US" sz="2400" b="1" dirty="0" smtClean="0">
                <a:latin typeface="华文楷体" pitchFamily="2" charset="-122"/>
                <a:ea typeface="华文楷体" pitchFamily="2" charset="-122"/>
              </a:rPr>
              <a:t>，并向从业人员公示。</a:t>
            </a:r>
            <a:endParaRPr lang="en-US" altLang="zh-CN" sz="2400" b="1" dirty="0" smtClean="0">
              <a:latin typeface="华文楷体" pitchFamily="2" charset="-122"/>
              <a:ea typeface="华文楷体" pitchFamily="2" charset="-122"/>
            </a:endParaRPr>
          </a:p>
          <a:p>
            <a:pPr defTabSz="725645">
              <a:lnSpc>
                <a:spcPts val="4100"/>
              </a:lnSpc>
              <a:defRPr/>
            </a:pPr>
            <a:r>
              <a:rPr lang="zh-CN" altLang="en-US" sz="2400" b="1" dirty="0" smtClean="0">
                <a:latin typeface="华文楷体" pitchFamily="2" charset="-122"/>
                <a:ea typeface="华文楷体" pitchFamily="2" charset="-122"/>
              </a:rPr>
              <a:t>        三、保障安全生产投入。</a:t>
            </a:r>
            <a:endParaRPr lang="en-US" altLang="zh-CN" sz="2400" b="1" dirty="0" smtClean="0">
              <a:latin typeface="华文楷体" pitchFamily="2" charset="-122"/>
              <a:ea typeface="华文楷体" pitchFamily="2" charset="-122"/>
            </a:endParaRPr>
          </a:p>
          <a:p>
            <a:pPr defTabSz="725645">
              <a:lnSpc>
                <a:spcPts val="4100"/>
              </a:lnSpc>
              <a:defRPr/>
            </a:pPr>
            <a:r>
              <a:rPr lang="zh-CN" altLang="en-US" sz="2400" b="1" dirty="0" smtClean="0">
                <a:latin typeface="华文楷体" pitchFamily="2" charset="-122"/>
                <a:ea typeface="华文楷体" pitchFamily="2" charset="-122"/>
              </a:rPr>
              <a:t>        四、依法组织从业人员进行安全生产教育和培训，并建立培训档案。</a:t>
            </a:r>
            <a:endParaRPr lang="en-US" altLang="zh-CN" sz="2400" b="1" dirty="0" smtClean="0">
              <a:latin typeface="华文楷体" pitchFamily="2" charset="-122"/>
              <a:ea typeface="华文楷体" pitchFamily="2" charset="-122"/>
            </a:endParaRPr>
          </a:p>
          <a:p>
            <a:pPr defTabSz="725645">
              <a:lnSpc>
                <a:spcPts val="4100"/>
              </a:lnSpc>
              <a:defRPr/>
            </a:pPr>
            <a:r>
              <a:rPr lang="zh-CN" altLang="en-US" sz="2400" b="1" dirty="0" smtClean="0">
                <a:latin typeface="华文楷体" pitchFamily="2" charset="-122"/>
                <a:ea typeface="华文楷体" pitchFamily="2" charset="-122"/>
              </a:rPr>
              <a:t>        五、定期开展安全风险危害辨识，排查事故隐患。</a:t>
            </a:r>
            <a:endParaRPr lang="en-US" altLang="zh-CN" sz="24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9"/>
          <p:cNvGrpSpPr/>
          <p:nvPr/>
        </p:nvGrpSpPr>
        <p:grpSpPr>
          <a:xfrm>
            <a:off x="593192" y="256761"/>
            <a:ext cx="7875345" cy="651666"/>
            <a:chOff x="152400" y="194710"/>
            <a:chExt cx="7875345" cy="206632"/>
          </a:xfrm>
        </p:grpSpPr>
        <p:sp>
          <p:nvSpPr>
            <p:cNvPr id="41" name="矩形 40"/>
            <p:cNvSpPr/>
            <p:nvPr/>
          </p:nvSpPr>
          <p:spPr>
            <a:xfrm>
              <a:off x="2416696" y="194710"/>
              <a:ext cx="3286148" cy="190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zh-CN" altLang="en-US" dirty="0" smtClean="0">
                  <a:latin typeface="微软雅黑" panose="020B0503020204020204" pitchFamily="34" charset="-122"/>
                  <a:ea typeface="微软雅黑" panose="020B0503020204020204" pitchFamily="34" charset="-122"/>
                </a:rPr>
                <a:t>安全生产管理机构和人员配备</a:t>
              </a:r>
              <a:endParaRPr lang="zh-CN" altLang="en-US"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142844" y="2071684"/>
            <a:ext cx="859899" cy="1000132"/>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其他单位</a:t>
            </a:r>
            <a:endParaRPr lang="zh-CN" altLang="en-US" b="1" dirty="0">
              <a:solidFill>
                <a:schemeClr val="tx1"/>
              </a:solidFill>
              <a:latin typeface="华文楷体" pitchFamily="2" charset="-122"/>
              <a:ea typeface="华文楷体" pitchFamily="2" charset="-122"/>
            </a:endParaRPr>
          </a:p>
        </p:txBody>
      </p:sp>
      <p:sp>
        <p:nvSpPr>
          <p:cNvPr id="25" name="平行四边形 6"/>
          <p:cNvSpPr/>
          <p:nvPr/>
        </p:nvSpPr>
        <p:spPr>
          <a:xfrm>
            <a:off x="4572000" y="2214560"/>
            <a:ext cx="859899" cy="85725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高危单位</a:t>
            </a:r>
            <a:endParaRPr lang="zh-CN" altLang="en-US" b="1" dirty="0">
              <a:solidFill>
                <a:schemeClr val="tx1"/>
              </a:solidFill>
              <a:latin typeface="华文楷体" pitchFamily="2" charset="-122"/>
              <a:ea typeface="华文楷体" pitchFamily="2" charset="-122"/>
            </a:endParaRPr>
          </a:p>
        </p:txBody>
      </p:sp>
      <p:sp>
        <p:nvSpPr>
          <p:cNvPr id="20" name="Rectangle 10"/>
          <p:cNvSpPr/>
          <p:nvPr/>
        </p:nvSpPr>
        <p:spPr>
          <a:xfrm>
            <a:off x="5500694" y="1214428"/>
            <a:ext cx="3071834" cy="3336998"/>
          </a:xfrm>
          <a:prstGeom prst="rect">
            <a:avLst/>
          </a:prstGeom>
        </p:spPr>
        <p:txBody>
          <a:bodyPr wrap="square" lIns="91435" tIns="45717" rIns="91435" bIns="45717">
            <a:spAutoFit/>
          </a:bodyPr>
          <a:lstStyle/>
          <a:p>
            <a:pPr defTabSz="725645">
              <a:lnSpc>
                <a:spcPts val="3200"/>
              </a:lnSpc>
              <a:defRPr/>
            </a:pP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高危单位应当设置机构和配备专职全生产管理人员。</a:t>
            </a:r>
            <a:endParaRPr lang="en-US" altLang="zh-CN" b="1" dirty="0" smtClean="0">
              <a:latin typeface="华文楷体" pitchFamily="2" charset="-122"/>
              <a:ea typeface="华文楷体" pitchFamily="2" charset="-122"/>
            </a:endParaRPr>
          </a:p>
          <a:p>
            <a:pPr defTabSz="725645">
              <a:lnSpc>
                <a:spcPts val="3200"/>
              </a:lnSpc>
              <a:defRPr/>
            </a:pPr>
            <a:r>
              <a:rPr lang="zh-CN" altLang="en-US" b="1" dirty="0" smtClean="0">
                <a:latin typeface="华文楷体" pitchFamily="2" charset="-122"/>
                <a:ea typeface="华文楷体" pitchFamily="2" charset="-122"/>
              </a:rPr>
              <a:t>        危险物品的生产、储存单位，矿山、金属冶炼单位以及从业人员在</a:t>
            </a:r>
            <a:r>
              <a:rPr lang="en-US" altLang="en-US" b="1" dirty="0" smtClean="0">
                <a:latin typeface="华文楷体" pitchFamily="2" charset="-122"/>
                <a:ea typeface="华文楷体" pitchFamily="2" charset="-122"/>
              </a:rPr>
              <a:t>50</a:t>
            </a:r>
            <a:r>
              <a:rPr lang="zh-CN" altLang="en-US" b="1" dirty="0" smtClean="0">
                <a:latin typeface="华文楷体" pitchFamily="2" charset="-122"/>
                <a:ea typeface="华文楷体" pitchFamily="2" charset="-122"/>
              </a:rPr>
              <a:t>人以上的其他高危生产经营单位，应当有注册安全工程师从事安全生产管理工作。</a:t>
            </a:r>
            <a:endParaRPr lang="zh-CN" altLang="en-US" b="1" dirty="0">
              <a:latin typeface="华文楷体" pitchFamily="2" charset="-122"/>
              <a:ea typeface="华文楷体" pitchFamily="2" charset="-122"/>
            </a:endParaRPr>
          </a:p>
        </p:txBody>
      </p:sp>
      <p:sp>
        <p:nvSpPr>
          <p:cNvPr id="11" name="Rectangle 10"/>
          <p:cNvSpPr/>
          <p:nvPr/>
        </p:nvSpPr>
        <p:spPr>
          <a:xfrm>
            <a:off x="1071538" y="1142990"/>
            <a:ext cx="3000396" cy="3554813"/>
          </a:xfrm>
          <a:prstGeom prst="rect">
            <a:avLst/>
          </a:prstGeom>
        </p:spPr>
        <p:txBody>
          <a:bodyPr wrap="square" lIns="91435" tIns="45717" rIns="91435" bIns="45717">
            <a:spAutoFit/>
          </a:bodyPr>
          <a:lstStyle/>
          <a:p>
            <a:pPr defTabSz="725645">
              <a:lnSpc>
                <a:spcPts val="3000"/>
              </a:lnSpc>
              <a:buFont typeface="Wingdings" pitchFamily="2" charset="2"/>
              <a:buChar char="u"/>
              <a:defRPr/>
            </a:pP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从业人员不足</a:t>
            </a:r>
            <a:r>
              <a:rPr lang="en-US" altLang="zh-CN" b="1" dirty="0" smtClean="0">
                <a:latin typeface="华文楷体" pitchFamily="2" charset="-122"/>
                <a:ea typeface="华文楷体" pitchFamily="2" charset="-122"/>
              </a:rPr>
              <a:t>100</a:t>
            </a:r>
            <a:r>
              <a:rPr lang="zh-CN" altLang="en-US" b="1" dirty="0" smtClean="0">
                <a:latin typeface="华文楷体" pitchFamily="2" charset="-122"/>
                <a:ea typeface="华文楷体" pitchFamily="2" charset="-122"/>
              </a:rPr>
              <a:t>人的，配专职或兼职安全生产管理人员。</a:t>
            </a:r>
            <a:endParaRPr lang="en-US" altLang="zh-CN" b="1" dirty="0" smtClean="0">
              <a:latin typeface="华文楷体" pitchFamily="2" charset="-122"/>
              <a:ea typeface="华文楷体" pitchFamily="2" charset="-122"/>
            </a:endParaRPr>
          </a:p>
          <a:p>
            <a:pPr defTabSz="725645">
              <a:lnSpc>
                <a:spcPts val="3000"/>
              </a:lnSpc>
              <a:buFont typeface="Wingdings" pitchFamily="2" charset="2"/>
              <a:buChar char="u"/>
              <a:defRPr/>
            </a:pP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从业人员</a:t>
            </a:r>
            <a:r>
              <a:rPr lang="en-US" altLang="zh-CN" b="1" dirty="0" smtClean="0">
                <a:latin typeface="华文楷体" pitchFamily="2" charset="-122"/>
                <a:ea typeface="华文楷体" pitchFamily="2" charset="-122"/>
              </a:rPr>
              <a:t>100</a:t>
            </a:r>
            <a:r>
              <a:rPr lang="zh-CN" altLang="en-US" b="1" dirty="0" smtClean="0">
                <a:latin typeface="华文楷体" pitchFamily="2" charset="-122"/>
                <a:ea typeface="华文楷体" pitchFamily="2" charset="-122"/>
              </a:rPr>
              <a:t>人以上的，设置机构和配备专职安全生产管理人员。</a:t>
            </a:r>
            <a:endParaRPr lang="en-US" altLang="zh-CN" b="1" dirty="0" smtClean="0">
              <a:latin typeface="华文楷体" pitchFamily="2" charset="-122"/>
              <a:ea typeface="华文楷体" pitchFamily="2" charset="-122"/>
            </a:endParaRPr>
          </a:p>
          <a:p>
            <a:pPr defTabSz="725645">
              <a:lnSpc>
                <a:spcPts val="3000"/>
              </a:lnSpc>
              <a:buFont typeface="Wingdings" pitchFamily="2" charset="2"/>
              <a:buChar char="u"/>
              <a:defRPr/>
            </a:pP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从业人员</a:t>
            </a:r>
            <a:r>
              <a:rPr lang="en-US" altLang="zh-CN" b="1" dirty="0" smtClean="0">
                <a:latin typeface="华文楷体" pitchFamily="2" charset="-122"/>
                <a:ea typeface="华文楷体" pitchFamily="2" charset="-122"/>
              </a:rPr>
              <a:t>300</a:t>
            </a:r>
            <a:r>
              <a:rPr lang="zh-CN" altLang="en-US" b="1" dirty="0" smtClean="0">
                <a:latin typeface="华文楷体" pitchFamily="2" charset="-122"/>
                <a:ea typeface="华文楷体" pitchFamily="2" charset="-122"/>
              </a:rPr>
              <a:t>人以上的，应当有注册安全工程师从事安全生产管理工作。  </a:t>
            </a:r>
            <a:endParaRPr lang="zh-CN" altLang="en-US" b="1" dirty="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 presetClass="entr" presetSubtype="4" decel="50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300" fill="hold"/>
                                        <p:tgtEl>
                                          <p:spTgt spid="20"/>
                                        </p:tgtEl>
                                        <p:attrNameLst>
                                          <p:attrName>ppt_x</p:attrName>
                                        </p:attrNameLst>
                                      </p:cBhvr>
                                      <p:tavLst>
                                        <p:tav tm="0">
                                          <p:val>
                                            <p:strVal val="#ppt_x"/>
                                          </p:val>
                                        </p:tav>
                                        <p:tav tm="100000">
                                          <p:val>
                                            <p:strVal val="#ppt_x"/>
                                          </p:val>
                                        </p:tav>
                                      </p:tavLst>
                                    </p:anim>
                                    <p:anim calcmode="lin" valueType="num">
                                      <p:cBhvr additive="base">
                                        <p:cTn id="16" dur="3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00" fill="hold"/>
                                        <p:tgtEl>
                                          <p:spTgt spid="11"/>
                                        </p:tgtEl>
                                        <p:attrNameLst>
                                          <p:attrName>ppt_x</p:attrName>
                                        </p:attrNameLst>
                                      </p:cBhvr>
                                      <p:tavLst>
                                        <p:tav tm="0">
                                          <p:val>
                                            <p:strVal val="#ppt_x"/>
                                          </p:val>
                                        </p:tav>
                                        <p:tav tm="100000">
                                          <p:val>
                                            <p:strVal val="#ppt_x"/>
                                          </p:val>
                                        </p:tav>
                                      </p:tavLst>
                                    </p:anim>
                                    <p:anim calcmode="lin" valueType="num">
                                      <p:cBhvr additive="base">
                                        <p:cTn id="20" dur="3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642910" y="357172"/>
            <a:ext cx="7875345" cy="548817"/>
            <a:chOff x="152400" y="241978"/>
            <a:chExt cx="7875345" cy="258357"/>
          </a:xfrm>
        </p:grpSpPr>
        <p:sp>
          <p:nvSpPr>
            <p:cNvPr id="41" name="矩形 40"/>
            <p:cNvSpPr/>
            <p:nvPr/>
          </p:nvSpPr>
          <p:spPr>
            <a:xfrm>
              <a:off x="2273820" y="241979"/>
              <a:ext cx="3286148"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r>
                <a:rPr lang="en-US" altLang="zh-CN" sz="2000" dirty="0" smtClean="0">
                  <a:latin typeface="微软雅黑" panose="020B0503020204020204" pitchFamily="34" charset="-122"/>
                  <a:ea typeface="微软雅黑" panose="020B0503020204020204" pitchFamily="34" charset="-122"/>
                </a:rPr>
                <a:t>C</a:t>
              </a:r>
              <a:r>
                <a:rPr lang="zh-CN" altLang="en-US" sz="2000" dirty="0" smtClean="0">
                  <a:latin typeface="微软雅黑" panose="020B0503020204020204" pitchFamily="34" charset="-122"/>
                  <a:ea typeface="微软雅黑" panose="020B0503020204020204" pitchFamily="34" charset="-122"/>
                </a:rPr>
                <a:t>小吃店</a:t>
              </a:r>
              <a:endParaRPr lang="zh-CN" altLang="en-US" sz="20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平行四边形 6"/>
          <p:cNvSpPr/>
          <p:nvPr/>
        </p:nvSpPr>
        <p:spPr>
          <a:xfrm>
            <a:off x="428596" y="2071684"/>
            <a:ext cx="859899" cy="85725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华文楷体" pitchFamily="2" charset="-122"/>
                <a:ea typeface="华文楷体" pitchFamily="2" charset="-122"/>
              </a:rPr>
              <a:t>主体责任</a:t>
            </a:r>
            <a:endParaRPr lang="zh-CN" altLang="en-US" b="1" dirty="0">
              <a:solidFill>
                <a:schemeClr val="tx1"/>
              </a:solidFill>
              <a:latin typeface="华文楷体" pitchFamily="2" charset="-122"/>
              <a:ea typeface="华文楷体" pitchFamily="2" charset="-122"/>
            </a:endParaRPr>
          </a:p>
        </p:txBody>
      </p:sp>
      <p:sp>
        <p:nvSpPr>
          <p:cNvPr id="22" name="Rectangle 10"/>
          <p:cNvSpPr/>
          <p:nvPr/>
        </p:nvSpPr>
        <p:spPr>
          <a:xfrm>
            <a:off x="1357290" y="1285866"/>
            <a:ext cx="7000924" cy="2349355"/>
          </a:xfrm>
          <a:prstGeom prst="rect">
            <a:avLst/>
          </a:prstGeom>
        </p:spPr>
        <p:txBody>
          <a:bodyPr wrap="square" lIns="91435" tIns="45717" rIns="91435" bIns="45717">
            <a:spAutoFit/>
          </a:bodyPr>
          <a:lstStyle/>
          <a:p>
            <a:pPr defTabSz="725645">
              <a:lnSpc>
                <a:spcPts val="4400"/>
              </a:lnSpc>
              <a:defRPr/>
            </a:pPr>
            <a:r>
              <a:rPr lang="zh-CN" altLang="en-US" sz="2400" b="1" dirty="0" smtClean="0">
                <a:latin typeface="华文楷体" pitchFamily="2" charset="-122"/>
                <a:ea typeface="华文楷体" pitchFamily="2" charset="-122"/>
              </a:rPr>
              <a:t>        六、提供符合标准的作业条件、劳动防护用品。</a:t>
            </a:r>
            <a:endParaRPr lang="en-US" altLang="zh-CN" sz="2400" b="1" dirty="0" smtClean="0">
              <a:latin typeface="华文楷体" pitchFamily="2" charset="-122"/>
              <a:ea typeface="华文楷体" pitchFamily="2" charset="-122"/>
            </a:endParaRPr>
          </a:p>
          <a:p>
            <a:pPr defTabSz="725645">
              <a:lnSpc>
                <a:spcPts val="4400"/>
              </a:lnSpc>
              <a:defRPr/>
            </a:pPr>
            <a:r>
              <a:rPr lang="zh-CN" altLang="en-US" sz="2400" b="1" dirty="0" smtClean="0">
                <a:latin typeface="华文楷体" pitchFamily="2" charset="-122"/>
                <a:ea typeface="华文楷体" pitchFamily="2" charset="-122"/>
              </a:rPr>
              <a:t>        七、</a:t>
            </a: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制定应急预案，开展应急救援演练。</a:t>
            </a:r>
            <a:endParaRPr lang="en-US" altLang="zh-CN" sz="2400" b="1" dirty="0" smtClean="0">
              <a:latin typeface="华文楷体" pitchFamily="2" charset="-122"/>
              <a:ea typeface="华文楷体" pitchFamily="2" charset="-122"/>
            </a:endParaRPr>
          </a:p>
          <a:p>
            <a:pPr defTabSz="725645">
              <a:lnSpc>
                <a:spcPts val="4400"/>
              </a:lnSpc>
              <a:defRPr/>
            </a:pPr>
            <a:r>
              <a:rPr lang="zh-CN" altLang="en-US" sz="2400" b="1" dirty="0" smtClean="0">
                <a:latin typeface="华文楷体" pitchFamily="2" charset="-122"/>
                <a:ea typeface="华文楷体" pitchFamily="2" charset="-122"/>
              </a:rPr>
              <a:t>        八、发生事故及时报告</a:t>
            </a: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，及时组织抢救，配合调查，落实整改措施</a:t>
            </a: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a:t>
            </a:r>
            <a:endParaRPr lang="en-US" altLang="zh-CN" sz="24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2916633" y="106254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53" name="TextBox 52"/>
          <p:cNvSpPr txBox="1"/>
          <p:nvPr/>
        </p:nvSpPr>
        <p:spPr>
          <a:xfrm rot="19986608">
            <a:off x="-69651" y="698284"/>
            <a:ext cx="2043741" cy="538161"/>
          </a:xfrm>
          <a:prstGeom prst="rect">
            <a:avLst/>
          </a:prstGeom>
          <a:noFill/>
        </p:spPr>
        <p:txBody>
          <a:bodyPr wrap="square" rtlCol="0">
            <a:spAutoFit/>
          </a:bodyPr>
          <a:lstStyle/>
          <a:p>
            <a:pPr algn="ctr" defTabSz="685800">
              <a:lnSpc>
                <a:spcPct val="130000"/>
              </a:lnSpc>
              <a:defRPr/>
            </a:pPr>
            <a:r>
              <a:rPr lang="zh-CN" altLang="en-US" sz="2400" kern="0" dirty="0" smtClean="0">
                <a:latin typeface="华文新魏" pitchFamily="2" charset="-122"/>
                <a:ea typeface="华文新魏" pitchFamily="2" charset="-122"/>
              </a:rPr>
              <a:t>立法过程</a:t>
            </a:r>
            <a:endParaRPr lang="zh-CN" altLang="en-US" sz="2400" kern="0" dirty="0">
              <a:latin typeface="华文新魏" pitchFamily="2" charset="-122"/>
              <a:ea typeface="华文新魏" pitchFamily="2" charset="-122"/>
            </a:endParaRPr>
          </a:p>
        </p:txBody>
      </p:sp>
      <p:grpSp>
        <p:nvGrpSpPr>
          <p:cNvPr id="2" name="组合 4"/>
          <p:cNvGrpSpPr/>
          <p:nvPr/>
        </p:nvGrpSpPr>
        <p:grpSpPr>
          <a:xfrm>
            <a:off x="2571043" y="1046833"/>
            <a:ext cx="4170038" cy="277380"/>
            <a:chOff x="1763689" y="1700809"/>
            <a:chExt cx="5560050" cy="369840"/>
          </a:xfrm>
        </p:grpSpPr>
        <p:pic>
          <p:nvPicPr>
            <p:cNvPr id="5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3" name="组合 60"/>
          <p:cNvGrpSpPr/>
          <p:nvPr/>
        </p:nvGrpSpPr>
        <p:grpSpPr>
          <a:xfrm>
            <a:off x="2571043" y="1842232"/>
            <a:ext cx="4170038" cy="277380"/>
            <a:chOff x="1763689" y="1700809"/>
            <a:chExt cx="5560050" cy="369840"/>
          </a:xfrm>
        </p:grpSpPr>
        <p:pic>
          <p:nvPicPr>
            <p:cNvPr id="62"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4" name="组合 69"/>
          <p:cNvGrpSpPr/>
          <p:nvPr/>
        </p:nvGrpSpPr>
        <p:grpSpPr>
          <a:xfrm rot="19980469">
            <a:off x="431994" y="1243163"/>
            <a:ext cx="1728191" cy="114955"/>
            <a:chOff x="1763689" y="1700809"/>
            <a:chExt cx="5560050" cy="369840"/>
          </a:xfrm>
        </p:grpSpPr>
        <p:pic>
          <p:nvPicPr>
            <p:cNvPr id="71" name="Picture 3"/>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4143372" y="1285866"/>
            <a:ext cx="4738496" cy="461665"/>
          </a:xfrm>
          <a:prstGeom prst="rect">
            <a:avLst/>
          </a:prstGeom>
          <a:noFill/>
        </p:spPr>
        <p:txBody>
          <a:bodyPr wrap="square" rtlCol="0">
            <a:spAutoFit/>
          </a:bodyPr>
          <a:lstStyle/>
          <a:p>
            <a:r>
              <a:rPr lang="zh-CN" altLang="en-US" sz="2400" b="1" dirty="0" smtClean="0">
                <a:latin typeface="华文楷体" pitchFamily="2" charset="-122"/>
                <a:ea typeface="华文楷体" pitchFamily="2" charset="-122"/>
              </a:rPr>
              <a:t>调研、起草、修改</a:t>
            </a:r>
            <a:endParaRPr lang="zh-CN" altLang="en-US" sz="2400" b="1" dirty="0">
              <a:latin typeface="华文楷体" pitchFamily="2" charset="-122"/>
              <a:ea typeface="华文楷体" pitchFamily="2" charset="-122"/>
            </a:endParaRPr>
          </a:p>
        </p:txBody>
      </p:sp>
      <p:sp>
        <p:nvSpPr>
          <p:cNvPr id="26" name="平行四边形 6"/>
          <p:cNvSpPr/>
          <p:nvPr/>
        </p:nvSpPr>
        <p:spPr>
          <a:xfrm>
            <a:off x="2881152" y="188228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02</a:t>
            </a:r>
            <a:endParaRPr lang="zh-CN" altLang="en-US" b="1" dirty="0"/>
          </a:p>
        </p:txBody>
      </p:sp>
      <p:sp>
        <p:nvSpPr>
          <p:cNvPr id="29" name="矩形 28"/>
          <p:cNvSpPr/>
          <p:nvPr/>
        </p:nvSpPr>
        <p:spPr>
          <a:xfrm rot="10800000">
            <a:off x="2881153" y="1866573"/>
            <a:ext cx="3409842" cy="32348"/>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nvGrpSpPr>
          <p:cNvPr id="5" name="组合 29"/>
          <p:cNvGrpSpPr/>
          <p:nvPr/>
        </p:nvGrpSpPr>
        <p:grpSpPr>
          <a:xfrm>
            <a:off x="2535562" y="2661972"/>
            <a:ext cx="4170038" cy="277380"/>
            <a:chOff x="1763689" y="1700809"/>
            <a:chExt cx="5560050" cy="369840"/>
          </a:xfrm>
        </p:grpSpPr>
        <p:pic>
          <p:nvPicPr>
            <p:cNvPr id="3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矩形 3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3" name="TextBox 7"/>
          <p:cNvSpPr txBox="1"/>
          <p:nvPr/>
        </p:nvSpPr>
        <p:spPr>
          <a:xfrm>
            <a:off x="4143372" y="1928808"/>
            <a:ext cx="4572032" cy="810478"/>
          </a:xfrm>
          <a:prstGeom prst="rect">
            <a:avLst/>
          </a:prstGeom>
          <a:noFill/>
        </p:spPr>
        <p:txBody>
          <a:bodyPr wrap="square" rtlCol="0">
            <a:spAutoFit/>
          </a:bodyPr>
          <a:lstStyle/>
          <a:p>
            <a:pPr>
              <a:lnSpc>
                <a:spcPts val="2800"/>
              </a:lnSpc>
            </a:pPr>
            <a:r>
              <a:rPr lang="zh-CN" altLang="en-US" sz="2000" b="1" dirty="0" smtClean="0">
                <a:latin typeface="华文楷体" pitchFamily="2" charset="-122"/>
                <a:ea typeface="华文楷体" pitchFamily="2" charset="-122"/>
              </a:rPr>
              <a:t>广泛征求社会公众、有关企业、行业协会和各部门意见，根据意见反复修改</a:t>
            </a:r>
            <a:endParaRPr lang="zh-CN" altLang="en-US" sz="2000" b="1" dirty="0">
              <a:latin typeface="华文楷体" pitchFamily="2" charset="-122"/>
              <a:ea typeface="华文楷体" pitchFamily="2" charset="-122"/>
            </a:endParaRPr>
          </a:p>
        </p:txBody>
      </p:sp>
      <p:sp>
        <p:nvSpPr>
          <p:cNvPr id="34" name="平行四边形 6"/>
          <p:cNvSpPr/>
          <p:nvPr/>
        </p:nvSpPr>
        <p:spPr>
          <a:xfrm>
            <a:off x="2881152" y="2674935"/>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03</a:t>
            </a:r>
            <a:endParaRPr lang="zh-CN" altLang="en-US" b="1" dirty="0"/>
          </a:p>
        </p:txBody>
      </p:sp>
      <p:sp>
        <p:nvSpPr>
          <p:cNvPr id="37" name="矩形 36"/>
          <p:cNvSpPr/>
          <p:nvPr/>
        </p:nvSpPr>
        <p:spPr>
          <a:xfrm rot="10800000">
            <a:off x="2881153" y="2659220"/>
            <a:ext cx="3409842" cy="32348"/>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nvGrpSpPr>
          <p:cNvPr id="9" name="组合 37"/>
          <p:cNvGrpSpPr/>
          <p:nvPr/>
        </p:nvGrpSpPr>
        <p:grpSpPr>
          <a:xfrm>
            <a:off x="2535562" y="3454619"/>
            <a:ext cx="4170038" cy="277380"/>
            <a:chOff x="1763689" y="1700809"/>
            <a:chExt cx="5560050" cy="369840"/>
          </a:xfrm>
        </p:grpSpPr>
        <p:pic>
          <p:nvPicPr>
            <p:cNvPr id="3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矩形 3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41" name="TextBox 7"/>
          <p:cNvSpPr txBox="1"/>
          <p:nvPr/>
        </p:nvSpPr>
        <p:spPr>
          <a:xfrm>
            <a:off x="4143372" y="2928940"/>
            <a:ext cx="4559663"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报市政协进行立法协商，进一步修改</a:t>
            </a:r>
            <a:endParaRPr lang="zh-CN" altLang="en-US" sz="2000" b="1" dirty="0">
              <a:latin typeface="华文楷体" pitchFamily="2" charset="-122"/>
              <a:ea typeface="华文楷体" pitchFamily="2" charset="-122"/>
            </a:endParaRPr>
          </a:p>
        </p:txBody>
      </p:sp>
      <p:sp>
        <p:nvSpPr>
          <p:cNvPr id="45" name="矩形 44"/>
          <p:cNvSpPr/>
          <p:nvPr/>
        </p:nvSpPr>
        <p:spPr>
          <a:xfrm rot="10800000">
            <a:off x="2858293" y="3439692"/>
            <a:ext cx="3409842" cy="32348"/>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sp>
        <p:nvSpPr>
          <p:cNvPr id="35" name="平行四边形 6"/>
          <p:cNvSpPr/>
          <p:nvPr/>
        </p:nvSpPr>
        <p:spPr>
          <a:xfrm>
            <a:off x="2786050" y="3500444"/>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04</a:t>
            </a:r>
            <a:endParaRPr lang="zh-CN" altLang="en-US" b="1" dirty="0"/>
          </a:p>
        </p:txBody>
      </p:sp>
      <p:grpSp>
        <p:nvGrpSpPr>
          <p:cNvPr id="38" name="组合 37"/>
          <p:cNvGrpSpPr/>
          <p:nvPr/>
        </p:nvGrpSpPr>
        <p:grpSpPr>
          <a:xfrm>
            <a:off x="2440460" y="4280128"/>
            <a:ext cx="4170038" cy="277380"/>
            <a:chOff x="1763689" y="1700809"/>
            <a:chExt cx="5560050" cy="369840"/>
          </a:xfrm>
        </p:grpSpPr>
        <p:pic>
          <p:nvPicPr>
            <p:cNvPr id="42"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3" name="矩形 4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46" name="TextBox 7"/>
          <p:cNvSpPr txBox="1"/>
          <p:nvPr/>
        </p:nvSpPr>
        <p:spPr>
          <a:xfrm>
            <a:off x="4048270" y="3754449"/>
            <a:ext cx="4559663"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提请市政府审议</a:t>
            </a:r>
            <a:endParaRPr lang="zh-CN" altLang="en-US" sz="2000" b="1" dirty="0">
              <a:latin typeface="华文楷体" pitchFamily="2" charset="-122"/>
              <a:ea typeface="华文楷体" pitchFamily="2" charset="-122"/>
            </a:endParaRPr>
          </a:p>
        </p:txBody>
      </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par>
                                <p:cTn id="52" presetID="22" presetClass="entr" presetSubtype="8"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 grpId="0"/>
      <p:bldP spid="8" grpId="0"/>
      <p:bldP spid="26" grpId="0" animBg="1"/>
      <p:bldP spid="33" grpId="0"/>
      <p:bldP spid="34" grpId="0" animBg="1"/>
      <p:bldP spid="41" grpId="0"/>
      <p:bldP spid="35"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743352"/>
            <a:chOff x="152400" y="194710"/>
            <a:chExt cx="7875345" cy="349935"/>
          </a:xfrm>
        </p:grpSpPr>
        <p:sp>
          <p:nvSpPr>
            <p:cNvPr id="41" name="矩形 40"/>
            <p:cNvSpPr/>
            <p:nvPr/>
          </p:nvSpPr>
          <p:spPr>
            <a:xfrm>
              <a:off x="2559572" y="194710"/>
              <a:ext cx="2857520" cy="349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dirty="0" smtClean="0">
                  <a:latin typeface="微软雅黑" panose="020B0503020204020204" pitchFamily="34" charset="-122"/>
                  <a:ea typeface="微软雅黑" panose="020B0503020204020204" pitchFamily="34" charset="-122"/>
                </a:rPr>
                <a:t>工业园区、产业园区、</a:t>
              </a:r>
              <a:endParaRPr lang="en-US" altLang="zh-CN" dirty="0" smtClean="0">
                <a:latin typeface="微软雅黑" panose="020B0503020204020204" pitchFamily="34" charset="-122"/>
                <a:ea typeface="微软雅黑" panose="020B0503020204020204" pitchFamily="34" charset="-122"/>
              </a:endParaRPr>
            </a:p>
            <a:p>
              <a:pPr algn="ctr">
                <a:lnSpc>
                  <a:spcPts val="2600"/>
                </a:lnSpc>
              </a:pPr>
              <a:r>
                <a:rPr lang="zh-CN" altLang="en-US" dirty="0" smtClean="0">
                  <a:latin typeface="微软雅黑" panose="020B0503020204020204" pitchFamily="34" charset="-122"/>
                  <a:ea typeface="微软雅黑" panose="020B0503020204020204" pitchFamily="34" charset="-122"/>
                </a:rPr>
                <a:t>商业楼宇的管理机构职责</a:t>
              </a:r>
              <a:endParaRPr lang="zh-CN" altLang="en-US"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1000100" y="1357304"/>
            <a:ext cx="7286676" cy="2554539"/>
          </a:xfrm>
          <a:prstGeom prst="rect">
            <a:avLst/>
          </a:prstGeom>
        </p:spPr>
        <p:txBody>
          <a:bodyPr wrap="square" lIns="91435" tIns="45717" rIns="91435" bIns="45717">
            <a:spAutoFit/>
          </a:bodyPr>
          <a:lstStyle/>
          <a:p>
            <a:pPr defTabSz="725645">
              <a:lnSpc>
                <a:spcPts val="4800"/>
              </a:lnSpc>
              <a:defRPr/>
            </a:pPr>
            <a:r>
              <a:rPr lang="en-US" altLang="zh-CN" sz="2800" b="1" dirty="0" smtClean="0">
                <a:latin typeface="华文楷体" pitchFamily="2" charset="-122"/>
                <a:ea typeface="华文楷体" pitchFamily="2" charset="-122"/>
              </a:rPr>
              <a:t>        1.</a:t>
            </a:r>
            <a:r>
              <a:rPr lang="zh-CN" altLang="en-US" sz="2800" b="1" dirty="0" smtClean="0">
                <a:latin typeface="华文楷体" pitchFamily="2" charset="-122"/>
                <a:ea typeface="华文楷体" pitchFamily="2" charset="-122"/>
              </a:rPr>
              <a:t>配备专职人员对其服务区域内的重点区域、重要设施进行经常性检查；</a:t>
            </a:r>
            <a:endParaRPr lang="en-US" altLang="zh-CN" sz="2800" b="1" dirty="0" smtClean="0">
              <a:latin typeface="华文楷体" pitchFamily="2" charset="-122"/>
              <a:ea typeface="华文楷体" pitchFamily="2" charset="-122"/>
            </a:endParaRPr>
          </a:p>
          <a:p>
            <a:pPr defTabSz="725645">
              <a:lnSpc>
                <a:spcPts val="4800"/>
              </a:lnSpc>
              <a:defRPr/>
            </a:pPr>
            <a:r>
              <a:rPr lang="en-US" altLang="zh-CN" sz="2800" b="1" dirty="0" smtClean="0">
                <a:latin typeface="华文楷体" pitchFamily="2" charset="-122"/>
                <a:ea typeface="华文楷体" pitchFamily="2" charset="-122"/>
              </a:rPr>
              <a:t>        2.</a:t>
            </a:r>
            <a:r>
              <a:rPr lang="zh-CN" altLang="en-US" sz="2800" b="1" dirty="0" smtClean="0">
                <a:latin typeface="华文楷体" pitchFamily="2" charset="-122"/>
                <a:ea typeface="华文楷体" pitchFamily="2" charset="-122"/>
              </a:rPr>
              <a:t>对设施设备故障等突发性事件制定应急预案。</a:t>
            </a:r>
            <a:endParaRPr lang="en-US" altLang="zh-CN" sz="28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a:xfrm>
            <a:off x="457200" y="1200150"/>
            <a:ext cx="8229600" cy="3300426"/>
          </a:xfrm>
        </p:spPr>
        <p:txBody>
          <a:bodyPr/>
          <a:lstStyle/>
          <a:p>
            <a:r>
              <a:rPr lang="zh-CN" altLang="en-US" sz="2800" b="1" dirty="0" smtClean="0">
                <a:solidFill>
                  <a:srgbClr val="FF0000"/>
                </a:solidFill>
                <a:latin typeface="+mn-ea"/>
              </a:rPr>
              <a:t>民事责任</a:t>
            </a:r>
          </a:p>
          <a:p>
            <a:pPr>
              <a:lnSpc>
                <a:spcPct val="120000"/>
              </a:lnSpc>
              <a:buNone/>
            </a:pPr>
            <a:r>
              <a:rPr lang="zh-CN" altLang="en-US" sz="2800" dirty="0" smtClean="0">
                <a:latin typeface="+mn-ea"/>
              </a:rPr>
              <a:t>     目前如果在我国发生一起工伤事故造成</a:t>
            </a:r>
            <a:r>
              <a:rPr lang="en-US" altLang="zh-CN" sz="2800" dirty="0" smtClean="0">
                <a:latin typeface="+mn-ea"/>
              </a:rPr>
              <a:t>1</a:t>
            </a:r>
            <a:r>
              <a:rPr lang="zh-CN" altLang="en-US" sz="2800" dirty="0" smtClean="0">
                <a:latin typeface="+mn-ea"/>
              </a:rPr>
              <a:t>人死亡，平均</a:t>
            </a:r>
            <a:r>
              <a:rPr lang="zh-CN" altLang="en-US" sz="2800" dirty="0" smtClean="0">
                <a:solidFill>
                  <a:srgbClr val="FF0000"/>
                </a:solidFill>
                <a:latin typeface="+mn-ea"/>
              </a:rPr>
              <a:t>至少需要赔偿</a:t>
            </a:r>
            <a:r>
              <a:rPr lang="en-US" altLang="zh-CN" sz="2800" dirty="0" smtClean="0">
                <a:solidFill>
                  <a:srgbClr val="FF0000"/>
                </a:solidFill>
                <a:latin typeface="+mn-ea"/>
              </a:rPr>
              <a:t>100</a:t>
            </a:r>
            <a:r>
              <a:rPr lang="zh-CN" altLang="en-US" sz="2800" dirty="0" smtClean="0">
                <a:solidFill>
                  <a:srgbClr val="FF0000"/>
                </a:solidFill>
                <a:latin typeface="+mn-ea"/>
              </a:rPr>
              <a:t>万元。</a:t>
            </a:r>
          </a:p>
          <a:p>
            <a:r>
              <a:rPr lang="zh-CN" altLang="en-US" sz="2800" dirty="0" smtClean="0">
                <a:latin typeface="+mn-ea"/>
              </a:rPr>
              <a:t>   根据国务院</a:t>
            </a:r>
            <a:r>
              <a:rPr lang="en-US" altLang="zh-CN" sz="2800" dirty="0" smtClean="0">
                <a:latin typeface="+mn-ea"/>
              </a:rPr>
              <a:t>《</a:t>
            </a:r>
            <a:r>
              <a:rPr lang="zh-CN" altLang="en-US" sz="2800" dirty="0" smtClean="0">
                <a:latin typeface="+mn-ea"/>
              </a:rPr>
              <a:t>工伤保险条例</a:t>
            </a:r>
            <a:r>
              <a:rPr lang="en-US" altLang="zh-CN" sz="2800" dirty="0" smtClean="0">
                <a:latin typeface="+mn-ea"/>
              </a:rPr>
              <a:t>》</a:t>
            </a:r>
            <a:r>
              <a:rPr lang="zh-CN" altLang="en-US" sz="2800" dirty="0" smtClean="0">
                <a:latin typeface="+mn-ea"/>
              </a:rPr>
              <a:t>，职工因工死亡后的一次性工亡补助金为上一年度全国城镇居民人均可支配收入的</a:t>
            </a:r>
            <a:r>
              <a:rPr lang="en-US" altLang="zh-CN" sz="2800" dirty="0" smtClean="0">
                <a:latin typeface="+mn-ea"/>
              </a:rPr>
              <a:t>20</a:t>
            </a:r>
            <a:r>
              <a:rPr lang="zh-CN" altLang="en-US" sz="2800" dirty="0" smtClean="0">
                <a:latin typeface="+mn-ea"/>
              </a:rPr>
              <a:t>倍。</a:t>
            </a:r>
          </a:p>
          <a:p>
            <a:endParaRPr lang="zh-CN" altLang="en-US" dirty="0"/>
          </a:p>
        </p:txBody>
      </p:sp>
      <p:sp>
        <p:nvSpPr>
          <p:cNvPr id="10" name="矩形 9"/>
          <p:cNvSpPr/>
          <p:nvPr/>
        </p:nvSpPr>
        <p:spPr>
          <a:xfrm>
            <a:off x="3286116" y="256761"/>
            <a:ext cx="2286016" cy="67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85866"/>
            <a:ext cx="8229600" cy="3457584"/>
          </a:xfrm>
        </p:spPr>
        <p:txBody>
          <a:bodyPr>
            <a:normAutofit/>
          </a:bodyPr>
          <a:lstStyle/>
          <a:p>
            <a:r>
              <a:rPr lang="zh-CN" altLang="en-US" sz="2800" dirty="0" smtClean="0">
                <a:latin typeface="+mn-ea"/>
              </a:rPr>
              <a:t>按照国家统计局发布的</a:t>
            </a:r>
            <a:r>
              <a:rPr lang="en-US" altLang="zh-CN" sz="2800" dirty="0" smtClean="0">
                <a:latin typeface="+mn-ea"/>
              </a:rPr>
              <a:t>《</a:t>
            </a:r>
            <a:r>
              <a:rPr lang="zh-CN" altLang="en-US" sz="2800" dirty="0" smtClean="0">
                <a:latin typeface="+mn-ea"/>
              </a:rPr>
              <a:t>国民经济和社会发展统计公报</a:t>
            </a:r>
            <a:r>
              <a:rPr lang="en-US" altLang="zh-CN" sz="2800" dirty="0" smtClean="0">
                <a:latin typeface="+mn-ea"/>
              </a:rPr>
              <a:t>》</a:t>
            </a:r>
            <a:r>
              <a:rPr lang="zh-CN" altLang="en-US" sz="2800" dirty="0" smtClean="0">
                <a:latin typeface="+mn-ea"/>
              </a:rPr>
              <a:t>，</a:t>
            </a:r>
            <a:r>
              <a:rPr lang="en-US" altLang="zh-CN" sz="2800" dirty="0" smtClean="0">
                <a:latin typeface="+mn-ea"/>
              </a:rPr>
              <a:t>2016</a:t>
            </a:r>
            <a:r>
              <a:rPr lang="zh-CN" altLang="en-US" sz="2800" dirty="0" smtClean="0">
                <a:latin typeface="+mn-ea"/>
              </a:rPr>
              <a:t>年全国城镇居民人均可支配收入为</a:t>
            </a:r>
            <a:r>
              <a:rPr lang="en-US" altLang="zh-CN" sz="2800" dirty="0" smtClean="0">
                <a:solidFill>
                  <a:srgbClr val="FF0000"/>
                </a:solidFill>
                <a:latin typeface="+mn-ea"/>
              </a:rPr>
              <a:t>33616</a:t>
            </a:r>
            <a:r>
              <a:rPr lang="zh-CN" altLang="en-US" sz="2800" dirty="0" smtClean="0">
                <a:solidFill>
                  <a:srgbClr val="FF0000"/>
                </a:solidFill>
                <a:latin typeface="+mn-ea"/>
              </a:rPr>
              <a:t>元</a:t>
            </a:r>
            <a:r>
              <a:rPr lang="zh-CN" altLang="en-US" sz="2800" dirty="0" smtClean="0">
                <a:latin typeface="+mn-ea"/>
              </a:rPr>
              <a:t>，故</a:t>
            </a:r>
            <a:r>
              <a:rPr lang="zh-CN" altLang="en-US" sz="2800" dirty="0" smtClean="0">
                <a:solidFill>
                  <a:srgbClr val="FF0000"/>
                </a:solidFill>
                <a:latin typeface="+mn-ea"/>
              </a:rPr>
              <a:t> </a:t>
            </a:r>
            <a:r>
              <a:rPr lang="en-US" altLang="zh-CN" sz="2800" dirty="0" smtClean="0">
                <a:solidFill>
                  <a:srgbClr val="FF0000"/>
                </a:solidFill>
                <a:latin typeface="+mn-ea"/>
              </a:rPr>
              <a:t>2017</a:t>
            </a:r>
            <a:r>
              <a:rPr lang="zh-CN" altLang="en-US" sz="2800" dirty="0" smtClean="0">
                <a:solidFill>
                  <a:srgbClr val="FF0000"/>
                </a:solidFill>
                <a:latin typeface="+mn-ea"/>
              </a:rPr>
              <a:t>年一次性工亡补助金为</a:t>
            </a:r>
            <a:r>
              <a:rPr lang="en-US" altLang="zh-CN" sz="2800" dirty="0" smtClean="0">
                <a:solidFill>
                  <a:srgbClr val="FF0000"/>
                </a:solidFill>
                <a:latin typeface="+mn-ea"/>
              </a:rPr>
              <a:t>67.232</a:t>
            </a:r>
            <a:r>
              <a:rPr lang="zh-CN" altLang="en-US" sz="2800" dirty="0" smtClean="0">
                <a:solidFill>
                  <a:srgbClr val="FF0000"/>
                </a:solidFill>
                <a:latin typeface="+mn-ea"/>
              </a:rPr>
              <a:t>万元</a:t>
            </a:r>
            <a:r>
              <a:rPr lang="zh-CN" altLang="en-US" sz="2800" b="1" dirty="0" smtClean="0">
                <a:solidFill>
                  <a:srgbClr val="FF0000"/>
                </a:solidFill>
                <a:latin typeface="+mn-ea"/>
              </a:rPr>
              <a:t>。</a:t>
            </a:r>
            <a:r>
              <a:rPr lang="zh-CN" altLang="en-US" sz="2800" dirty="0" smtClean="0">
                <a:latin typeface="+mn-ea"/>
              </a:rPr>
              <a:t>如果再加上医疗救护费、丧葬补助金、供养亲属抚恤金、死者家属接待费及精神抚慰费等，</a:t>
            </a:r>
            <a:r>
              <a:rPr lang="zh-CN" altLang="en-US" sz="2800" dirty="0" smtClean="0">
                <a:solidFill>
                  <a:srgbClr val="FF0000"/>
                </a:solidFill>
                <a:latin typeface="+mn-ea"/>
              </a:rPr>
              <a:t>至少超过</a:t>
            </a:r>
            <a:r>
              <a:rPr lang="en-US" altLang="zh-CN" sz="2800" dirty="0" smtClean="0">
                <a:solidFill>
                  <a:srgbClr val="FF0000"/>
                </a:solidFill>
                <a:latin typeface="+mn-ea"/>
              </a:rPr>
              <a:t>100</a:t>
            </a:r>
            <a:r>
              <a:rPr lang="zh-CN" altLang="en-US" sz="2800" dirty="0" smtClean="0">
                <a:solidFill>
                  <a:srgbClr val="FF0000"/>
                </a:solidFill>
                <a:latin typeface="+mn-ea"/>
              </a:rPr>
              <a:t>万元。</a:t>
            </a:r>
            <a:endParaRPr lang="zh-CN" altLang="en-US" sz="2800" dirty="0">
              <a:latin typeface="+mn-ea"/>
            </a:endParaRPr>
          </a:p>
        </p:txBody>
      </p:sp>
      <p:grpSp>
        <p:nvGrpSpPr>
          <p:cNvPr id="7" name="组合 39"/>
          <p:cNvGrpSpPr>
            <a:grpSpLocks noGrp="1"/>
          </p:cNvGrpSpPr>
          <p:nvPr>
            <p:ph type="title"/>
          </p:nvPr>
        </p:nvGrpSpPr>
        <p:grpSpPr>
          <a:xfrm>
            <a:off x="500034" y="214296"/>
            <a:ext cx="8229600" cy="857250"/>
            <a:chOff x="152400" y="194710"/>
            <a:chExt cx="7875345" cy="316306"/>
          </a:xfrm>
        </p:grpSpPr>
        <p:sp>
          <p:nvSpPr>
            <p:cNvPr id="8" name="矩形 7"/>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9"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sz="2800" b="1" dirty="0" smtClean="0">
                <a:solidFill>
                  <a:srgbClr val="FF0000"/>
                </a:solidFill>
                <a:latin typeface="华文行楷" pitchFamily="2" charset="-122"/>
                <a:ea typeface="华文行楷" pitchFamily="2" charset="-122"/>
              </a:rPr>
              <a:t>2015</a:t>
            </a:r>
            <a:r>
              <a:rPr lang="zh-CN" altLang="en-US" sz="2800" b="1" dirty="0" smtClean="0">
                <a:solidFill>
                  <a:srgbClr val="FF0000"/>
                </a:solidFill>
                <a:latin typeface="华文行楷" pitchFamily="2" charset="-122"/>
                <a:ea typeface="华文行楷" pitchFamily="2" charset="-122"/>
              </a:rPr>
              <a:t>年</a:t>
            </a:r>
            <a:r>
              <a:rPr lang="en-US" altLang="zh-CN" sz="2800" b="1" dirty="0" smtClean="0">
                <a:solidFill>
                  <a:srgbClr val="FF0000"/>
                </a:solidFill>
                <a:latin typeface="华文行楷" pitchFamily="2" charset="-122"/>
                <a:ea typeface="华文行楷" pitchFamily="2" charset="-122"/>
              </a:rPr>
              <a:t>8</a:t>
            </a:r>
            <a:r>
              <a:rPr lang="zh-CN" altLang="en-US" sz="2800" b="1" dirty="0" smtClean="0">
                <a:solidFill>
                  <a:srgbClr val="FF0000"/>
                </a:solidFill>
                <a:latin typeface="华文行楷" pitchFamily="2" charset="-122"/>
                <a:ea typeface="华文行楷" pitchFamily="2" charset="-122"/>
              </a:rPr>
              <a:t>月</a:t>
            </a:r>
            <a:r>
              <a:rPr lang="en-US" altLang="zh-CN" sz="2800" b="1" dirty="0" smtClean="0">
                <a:solidFill>
                  <a:srgbClr val="FF0000"/>
                </a:solidFill>
                <a:latin typeface="华文行楷" pitchFamily="2" charset="-122"/>
                <a:ea typeface="华文行楷" pitchFamily="2" charset="-122"/>
              </a:rPr>
              <a:t>12</a:t>
            </a:r>
            <a:r>
              <a:rPr lang="zh-CN" altLang="en-US" sz="2800" b="1" dirty="0" smtClean="0">
                <a:solidFill>
                  <a:srgbClr val="FF0000"/>
                </a:solidFill>
                <a:latin typeface="华文行楷" pitchFamily="2" charset="-122"/>
                <a:ea typeface="华文行楷" pitchFamily="2" charset="-122"/>
              </a:rPr>
              <a:t>日</a:t>
            </a:r>
            <a:r>
              <a:rPr lang="en-US" altLang="zh-CN" sz="2800" b="1" dirty="0" smtClean="0">
                <a:solidFill>
                  <a:srgbClr val="FF0000"/>
                </a:solidFill>
                <a:latin typeface="华文行楷" pitchFamily="2" charset="-122"/>
                <a:ea typeface="华文行楷" pitchFamily="2" charset="-122"/>
              </a:rPr>
              <a:t>23:30</a:t>
            </a:r>
            <a:r>
              <a:rPr lang="zh-CN" altLang="en-US" sz="2800" dirty="0" smtClean="0">
                <a:latin typeface="华文行楷" pitchFamily="2" charset="-122"/>
                <a:ea typeface="华文行楷" pitchFamily="2" charset="-122"/>
              </a:rPr>
              <a:t>左右，位于天津市滨海新区天津港的瑞海公司危险品仓库发生火灾爆炸事故，造成</a:t>
            </a:r>
            <a:r>
              <a:rPr lang="en-US" altLang="zh-CN" sz="2800" b="1" dirty="0" smtClean="0">
                <a:solidFill>
                  <a:srgbClr val="FF0000"/>
                </a:solidFill>
                <a:latin typeface="华文行楷" pitchFamily="2" charset="-122"/>
                <a:ea typeface="华文行楷" pitchFamily="2" charset="-122"/>
              </a:rPr>
              <a:t>165</a:t>
            </a:r>
            <a:r>
              <a:rPr lang="zh-CN" altLang="en-US" sz="2800" b="1" dirty="0" smtClean="0">
                <a:solidFill>
                  <a:srgbClr val="FF0000"/>
                </a:solidFill>
                <a:latin typeface="华文行楷" pitchFamily="2" charset="-122"/>
                <a:ea typeface="华文行楷" pitchFamily="2" charset="-122"/>
              </a:rPr>
              <a:t>人遇难、</a:t>
            </a:r>
            <a:r>
              <a:rPr lang="en-US" altLang="zh-CN" sz="2800" b="1" dirty="0" smtClean="0">
                <a:solidFill>
                  <a:srgbClr val="FF0000"/>
                </a:solidFill>
                <a:latin typeface="华文行楷" pitchFamily="2" charset="-122"/>
                <a:ea typeface="华文行楷" pitchFamily="2" charset="-122"/>
              </a:rPr>
              <a:t>8</a:t>
            </a:r>
            <a:r>
              <a:rPr lang="zh-CN" altLang="en-US" sz="2800" b="1" dirty="0" smtClean="0">
                <a:solidFill>
                  <a:srgbClr val="FF0000"/>
                </a:solidFill>
                <a:latin typeface="华文行楷" pitchFamily="2" charset="-122"/>
                <a:ea typeface="华文行楷" pitchFamily="2" charset="-122"/>
              </a:rPr>
              <a:t>人失踪、</a:t>
            </a:r>
            <a:r>
              <a:rPr lang="en-US" altLang="zh-CN" sz="2800" b="1" dirty="0" smtClean="0">
                <a:solidFill>
                  <a:srgbClr val="FF0000"/>
                </a:solidFill>
                <a:latin typeface="华文行楷" pitchFamily="2" charset="-122"/>
                <a:ea typeface="华文行楷" pitchFamily="2" charset="-122"/>
              </a:rPr>
              <a:t>798</a:t>
            </a:r>
            <a:r>
              <a:rPr lang="zh-CN" altLang="en-US" sz="2800" b="1" dirty="0" smtClean="0">
                <a:solidFill>
                  <a:srgbClr val="FF0000"/>
                </a:solidFill>
                <a:latin typeface="华文行楷" pitchFamily="2" charset="-122"/>
                <a:ea typeface="华文行楷" pitchFamily="2" charset="-122"/>
              </a:rPr>
              <a:t>人受伤</a:t>
            </a:r>
            <a:r>
              <a:rPr lang="zh-CN" altLang="en-US" sz="2800" dirty="0" smtClean="0">
                <a:latin typeface="华文行楷" pitchFamily="2" charset="-122"/>
                <a:ea typeface="华文行楷" pitchFamily="2" charset="-122"/>
              </a:rPr>
              <a:t>，</a:t>
            </a:r>
            <a:r>
              <a:rPr lang="en-US" altLang="zh-CN" sz="2800" dirty="0" smtClean="0">
                <a:latin typeface="华文行楷" pitchFamily="2" charset="-122"/>
                <a:ea typeface="华文行楷" pitchFamily="2" charset="-122"/>
              </a:rPr>
              <a:t>304</a:t>
            </a:r>
            <a:r>
              <a:rPr lang="zh-CN" altLang="en-US" sz="2800" dirty="0" smtClean="0">
                <a:latin typeface="华文行楷" pitchFamily="2" charset="-122"/>
                <a:ea typeface="华文行楷" pitchFamily="2" charset="-122"/>
              </a:rPr>
              <a:t>幢建筑物、</a:t>
            </a:r>
            <a:r>
              <a:rPr lang="en-US" altLang="zh-CN" sz="2800" dirty="0" smtClean="0">
                <a:latin typeface="华文行楷" pitchFamily="2" charset="-122"/>
                <a:ea typeface="华文行楷" pitchFamily="2" charset="-122"/>
              </a:rPr>
              <a:t>12428</a:t>
            </a:r>
            <a:r>
              <a:rPr lang="zh-CN" altLang="en-US" sz="2800" dirty="0" smtClean="0">
                <a:latin typeface="华文行楷" pitchFamily="2" charset="-122"/>
                <a:ea typeface="华文行楷" pitchFamily="2" charset="-122"/>
              </a:rPr>
              <a:t>辆商品汽车、</a:t>
            </a:r>
            <a:r>
              <a:rPr lang="en-US" altLang="zh-CN" sz="2800" dirty="0" smtClean="0">
                <a:latin typeface="华文行楷" pitchFamily="2" charset="-122"/>
                <a:ea typeface="华文行楷" pitchFamily="2" charset="-122"/>
              </a:rPr>
              <a:t>7533</a:t>
            </a:r>
            <a:r>
              <a:rPr lang="zh-CN" altLang="en-US" sz="2800" dirty="0" smtClean="0">
                <a:latin typeface="华文行楷" pitchFamily="2" charset="-122"/>
                <a:ea typeface="华文行楷" pitchFamily="2" charset="-122"/>
              </a:rPr>
              <a:t>个集装箱受损，</a:t>
            </a:r>
            <a:r>
              <a:rPr lang="zh-CN" altLang="en-US" sz="2800" b="1" dirty="0" smtClean="0">
                <a:solidFill>
                  <a:srgbClr val="FF0000"/>
                </a:solidFill>
                <a:latin typeface="华文行楷" pitchFamily="2" charset="-122"/>
                <a:ea typeface="华文行楷" pitchFamily="2" charset="-122"/>
              </a:rPr>
              <a:t>直接经济损失</a:t>
            </a:r>
            <a:r>
              <a:rPr lang="en-US" altLang="zh-CN" sz="2800" b="1" dirty="0" smtClean="0">
                <a:solidFill>
                  <a:srgbClr val="FF0000"/>
                </a:solidFill>
                <a:latin typeface="华文行楷" pitchFamily="2" charset="-122"/>
                <a:ea typeface="华文行楷" pitchFamily="2" charset="-122"/>
              </a:rPr>
              <a:t>68.66</a:t>
            </a:r>
            <a:r>
              <a:rPr lang="zh-CN" altLang="en-US" sz="2800" b="1" dirty="0" smtClean="0">
                <a:solidFill>
                  <a:srgbClr val="FF0000"/>
                </a:solidFill>
                <a:latin typeface="华文行楷" pitchFamily="2" charset="-122"/>
                <a:ea typeface="华文行楷" pitchFamily="2" charset="-122"/>
              </a:rPr>
              <a:t>亿元</a:t>
            </a:r>
            <a:r>
              <a:rPr lang="zh-CN" altLang="en-US" sz="2800" dirty="0" smtClean="0">
                <a:latin typeface="华文行楷" pitchFamily="2" charset="-122"/>
                <a:ea typeface="华文行楷" pitchFamily="2" charset="-122"/>
              </a:rPr>
              <a:t>，是一起</a:t>
            </a:r>
            <a:r>
              <a:rPr lang="zh-CN" altLang="en-US" sz="2800" b="1" dirty="0" smtClean="0">
                <a:solidFill>
                  <a:srgbClr val="FF0000"/>
                </a:solidFill>
                <a:latin typeface="华文行楷" pitchFamily="2" charset="-122"/>
                <a:ea typeface="华文行楷" pitchFamily="2" charset="-122"/>
              </a:rPr>
              <a:t>特别重大生产安全责任事故</a:t>
            </a:r>
            <a:r>
              <a:rPr lang="zh-CN" altLang="en-US" sz="2800" dirty="0" smtClean="0">
                <a:latin typeface="华文行楷" pitchFamily="2" charset="-122"/>
                <a:ea typeface="华文行楷" pitchFamily="2" charset="-122"/>
              </a:rPr>
              <a:t>。</a:t>
            </a:r>
            <a:endParaRPr lang="zh-CN" altLang="en-US" sz="2800" dirty="0"/>
          </a:p>
        </p:txBody>
      </p:sp>
      <p:sp>
        <p:nvSpPr>
          <p:cNvPr id="5" name="标题 4"/>
          <p:cNvSpPr>
            <a:spLocks noGrp="1"/>
          </p:cNvSpPr>
          <p:nvPr>
            <p:ph type="title"/>
          </p:nvPr>
        </p:nvSpPr>
        <p:spPr>
          <a:xfrm>
            <a:off x="3428992" y="357172"/>
            <a:ext cx="2143140" cy="571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grpSp>
        <p:nvGrpSpPr>
          <p:cNvPr id="6" name="组合 39"/>
          <p:cNvGrpSpPr/>
          <p:nvPr/>
        </p:nvGrpSpPr>
        <p:grpSpPr>
          <a:xfrm>
            <a:off x="571472" y="357173"/>
            <a:ext cx="7875345" cy="671915"/>
            <a:chOff x="152400" y="228340"/>
            <a:chExt cx="7875345" cy="316306"/>
          </a:xfrm>
        </p:grpSpPr>
        <p:sp>
          <p:nvSpPr>
            <p:cNvPr id="7" name="矩形 6"/>
            <p:cNvSpPr/>
            <p:nvPr/>
          </p:nvSpPr>
          <p:spPr>
            <a:xfrm>
              <a:off x="2938482" y="22834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8"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62500" lnSpcReduction="20000"/>
          </a:bodyPr>
          <a:lstStyle/>
          <a:p>
            <a:pPr algn="ctr">
              <a:lnSpc>
                <a:spcPct val="120000"/>
              </a:lnSpc>
            </a:pPr>
            <a:r>
              <a:rPr lang="zh-CN" altLang="en-US" sz="3800" b="1" dirty="0" smtClean="0">
                <a:solidFill>
                  <a:srgbClr val="0070C0"/>
                </a:solidFill>
                <a:latin typeface="华文行楷" pitchFamily="2" charset="-122"/>
                <a:ea typeface="华文行楷" pitchFamily="2" charset="-122"/>
              </a:rPr>
              <a:t>行政责任</a:t>
            </a:r>
            <a:endParaRPr lang="en-US" altLang="zh-CN" sz="3800" b="1" dirty="0" smtClean="0">
              <a:solidFill>
                <a:srgbClr val="0070C0"/>
              </a:solidFill>
              <a:latin typeface="华文行楷" pitchFamily="2" charset="-122"/>
              <a:ea typeface="华文行楷" pitchFamily="2" charset="-122"/>
            </a:endParaRPr>
          </a:p>
          <a:p>
            <a:pPr>
              <a:lnSpc>
                <a:spcPct val="120000"/>
              </a:lnSpc>
            </a:pPr>
            <a:r>
              <a:rPr lang="en-US" altLang="zh-CN" sz="3800" b="1" dirty="0" smtClean="0">
                <a:solidFill>
                  <a:srgbClr val="FFFF66"/>
                </a:solidFill>
                <a:latin typeface="华文行楷" pitchFamily="2" charset="-122"/>
                <a:ea typeface="华文行楷" pitchFamily="2" charset="-122"/>
              </a:rPr>
              <a:t>1</a:t>
            </a:r>
            <a:r>
              <a:rPr lang="zh-CN" altLang="en-US" sz="3800" b="1" dirty="0" smtClean="0">
                <a:solidFill>
                  <a:srgbClr val="FFFF66"/>
                </a:solidFill>
                <a:latin typeface="华文行楷" pitchFamily="2" charset="-122"/>
                <a:ea typeface="华文行楷" pitchFamily="2" charset="-122"/>
              </a:rPr>
              <a:t>、对企业的罚款</a:t>
            </a:r>
          </a:p>
          <a:p>
            <a:pPr>
              <a:lnSpc>
                <a:spcPct val="120000"/>
              </a:lnSpc>
            </a:pPr>
            <a:r>
              <a:rPr lang="zh-CN" altLang="en-US" dirty="0" smtClean="0">
                <a:latin typeface="华文行楷" pitchFamily="2" charset="-122"/>
                <a:ea typeface="华文行楷" pitchFamily="2" charset="-122"/>
              </a:rPr>
              <a:t>新</a:t>
            </a:r>
            <a:r>
              <a:rPr lang="en-US" altLang="zh-CN" dirty="0" smtClean="0">
                <a:latin typeface="华文行楷" pitchFamily="2" charset="-122"/>
                <a:ea typeface="华文行楷" pitchFamily="2" charset="-122"/>
              </a:rPr>
              <a:t>《</a:t>
            </a:r>
            <a:r>
              <a:rPr lang="zh-CN" altLang="en-US" dirty="0" smtClean="0">
                <a:latin typeface="华文行楷" pitchFamily="2" charset="-122"/>
                <a:ea typeface="华文行楷" pitchFamily="2" charset="-122"/>
              </a:rPr>
              <a:t>安全生产法</a:t>
            </a:r>
            <a:r>
              <a:rPr lang="en-US" altLang="zh-CN" dirty="0" smtClean="0">
                <a:latin typeface="华文行楷" pitchFamily="2" charset="-122"/>
                <a:ea typeface="华文行楷" pitchFamily="2" charset="-122"/>
              </a:rPr>
              <a:t>》</a:t>
            </a:r>
            <a:r>
              <a:rPr lang="zh-CN" altLang="en-US" dirty="0" smtClean="0">
                <a:latin typeface="华文行楷" pitchFamily="2" charset="-122"/>
                <a:ea typeface="华文行楷" pitchFamily="2" charset="-122"/>
              </a:rPr>
              <a:t>大幅提高了处罚额度：</a:t>
            </a:r>
          </a:p>
          <a:p>
            <a:pPr>
              <a:lnSpc>
                <a:spcPct val="120000"/>
              </a:lnSpc>
              <a:buNone/>
            </a:pPr>
            <a:r>
              <a:rPr lang="zh-CN" altLang="en-US" b="1" dirty="0" smtClean="0">
                <a:solidFill>
                  <a:srgbClr val="FF0000"/>
                </a:solidFill>
                <a:latin typeface="华文行楷" pitchFamily="2" charset="-122"/>
                <a:ea typeface="华文行楷" pitchFamily="2" charset="-122"/>
              </a:rPr>
              <a:t>  第一百零九条</a:t>
            </a:r>
            <a:r>
              <a:rPr lang="zh-CN" altLang="en-US" dirty="0" smtClean="0">
                <a:latin typeface="华文行楷" pitchFamily="2" charset="-122"/>
                <a:ea typeface="华文行楷" pitchFamily="2" charset="-122"/>
              </a:rPr>
              <a:t>    </a:t>
            </a:r>
          </a:p>
          <a:p>
            <a:pPr>
              <a:lnSpc>
                <a:spcPct val="120000"/>
              </a:lnSpc>
              <a:buNone/>
            </a:pPr>
            <a:r>
              <a:rPr lang="zh-CN" altLang="en-US" dirty="0" smtClean="0">
                <a:latin typeface="华文行楷" pitchFamily="2" charset="-122"/>
                <a:ea typeface="华文行楷" pitchFamily="2" charset="-122"/>
              </a:rPr>
              <a:t>（一）发生</a:t>
            </a:r>
            <a:r>
              <a:rPr lang="zh-CN" altLang="en-US" dirty="0" smtClean="0">
                <a:solidFill>
                  <a:srgbClr val="FF0000"/>
                </a:solidFill>
                <a:latin typeface="华文行楷" pitchFamily="2" charset="-122"/>
                <a:ea typeface="华文行楷" pitchFamily="2" charset="-122"/>
              </a:rPr>
              <a:t>一般事故</a:t>
            </a:r>
            <a:r>
              <a:rPr lang="zh-CN" altLang="en-US" dirty="0" smtClean="0">
                <a:latin typeface="华文行楷" pitchFamily="2" charset="-122"/>
                <a:ea typeface="华文行楷" pitchFamily="2" charset="-122"/>
              </a:rPr>
              <a:t>的，处</a:t>
            </a:r>
            <a:r>
              <a:rPr lang="en-US" altLang="zh-CN" dirty="0" smtClean="0">
                <a:solidFill>
                  <a:srgbClr val="FF0000"/>
                </a:solidFill>
                <a:latin typeface="华文行楷" pitchFamily="2" charset="-122"/>
                <a:ea typeface="华文行楷" pitchFamily="2" charset="-122"/>
              </a:rPr>
              <a:t>20--50</a:t>
            </a:r>
            <a:r>
              <a:rPr lang="zh-CN" altLang="en-US" dirty="0" smtClean="0">
                <a:solidFill>
                  <a:srgbClr val="FF0000"/>
                </a:solidFill>
                <a:latin typeface="华文行楷" pitchFamily="2" charset="-122"/>
                <a:ea typeface="华文行楷" pitchFamily="2" charset="-122"/>
              </a:rPr>
              <a:t>万元</a:t>
            </a:r>
            <a:r>
              <a:rPr lang="zh-CN" altLang="en-US" dirty="0" smtClean="0">
                <a:latin typeface="华文行楷" pitchFamily="2" charset="-122"/>
                <a:ea typeface="华文行楷" pitchFamily="2" charset="-122"/>
              </a:rPr>
              <a:t>罚款；</a:t>
            </a:r>
          </a:p>
          <a:p>
            <a:pPr>
              <a:lnSpc>
                <a:spcPct val="120000"/>
              </a:lnSpc>
              <a:buNone/>
            </a:pPr>
            <a:r>
              <a:rPr lang="zh-CN" altLang="en-US" dirty="0" smtClean="0">
                <a:latin typeface="华文行楷" pitchFamily="2" charset="-122"/>
                <a:ea typeface="华文行楷" pitchFamily="2" charset="-122"/>
              </a:rPr>
              <a:t>（二）发生</a:t>
            </a:r>
            <a:r>
              <a:rPr lang="zh-CN" altLang="en-US" dirty="0" smtClean="0">
                <a:solidFill>
                  <a:srgbClr val="FF0000"/>
                </a:solidFill>
                <a:latin typeface="华文行楷" pitchFamily="2" charset="-122"/>
                <a:ea typeface="华文行楷" pitchFamily="2" charset="-122"/>
              </a:rPr>
              <a:t>较大事故</a:t>
            </a:r>
            <a:r>
              <a:rPr lang="zh-CN" altLang="en-US" dirty="0" smtClean="0">
                <a:latin typeface="华文行楷" pitchFamily="2" charset="-122"/>
                <a:ea typeface="华文行楷" pitchFamily="2" charset="-122"/>
              </a:rPr>
              <a:t>的，处</a:t>
            </a:r>
            <a:r>
              <a:rPr lang="en-US" altLang="zh-CN" dirty="0" smtClean="0">
                <a:solidFill>
                  <a:srgbClr val="FF0000"/>
                </a:solidFill>
                <a:latin typeface="华文行楷" pitchFamily="2" charset="-122"/>
                <a:ea typeface="华文行楷" pitchFamily="2" charset="-122"/>
              </a:rPr>
              <a:t>50--100</a:t>
            </a:r>
            <a:r>
              <a:rPr lang="zh-CN" altLang="en-US" dirty="0" smtClean="0">
                <a:solidFill>
                  <a:srgbClr val="FF0000"/>
                </a:solidFill>
                <a:latin typeface="华文行楷" pitchFamily="2" charset="-122"/>
                <a:ea typeface="华文行楷" pitchFamily="2" charset="-122"/>
              </a:rPr>
              <a:t>万元</a:t>
            </a:r>
            <a:r>
              <a:rPr lang="zh-CN" altLang="en-US" dirty="0" smtClean="0">
                <a:latin typeface="华文行楷" pitchFamily="2" charset="-122"/>
                <a:ea typeface="华文行楷" pitchFamily="2" charset="-122"/>
              </a:rPr>
              <a:t>罚款；</a:t>
            </a:r>
          </a:p>
          <a:p>
            <a:pPr>
              <a:lnSpc>
                <a:spcPct val="120000"/>
              </a:lnSpc>
              <a:buNone/>
            </a:pPr>
            <a:r>
              <a:rPr lang="zh-CN" altLang="en-US" dirty="0" smtClean="0">
                <a:latin typeface="华文行楷" pitchFamily="2" charset="-122"/>
                <a:ea typeface="华文行楷" pitchFamily="2" charset="-122"/>
              </a:rPr>
              <a:t>（三）发生</a:t>
            </a:r>
            <a:r>
              <a:rPr lang="zh-CN" altLang="en-US" dirty="0" smtClean="0">
                <a:solidFill>
                  <a:srgbClr val="FF0000"/>
                </a:solidFill>
                <a:latin typeface="华文行楷" pitchFamily="2" charset="-122"/>
                <a:ea typeface="华文行楷" pitchFamily="2" charset="-122"/>
              </a:rPr>
              <a:t>重大事故</a:t>
            </a:r>
            <a:r>
              <a:rPr lang="zh-CN" altLang="en-US" dirty="0" smtClean="0">
                <a:latin typeface="华文行楷" pitchFamily="2" charset="-122"/>
                <a:ea typeface="华文行楷" pitchFamily="2" charset="-122"/>
              </a:rPr>
              <a:t>的，处</a:t>
            </a:r>
            <a:r>
              <a:rPr lang="en-US" altLang="zh-CN" dirty="0" smtClean="0">
                <a:solidFill>
                  <a:srgbClr val="FF0000"/>
                </a:solidFill>
                <a:latin typeface="华文行楷" pitchFamily="2" charset="-122"/>
                <a:ea typeface="华文行楷" pitchFamily="2" charset="-122"/>
              </a:rPr>
              <a:t>100--500</a:t>
            </a:r>
            <a:r>
              <a:rPr lang="zh-CN" altLang="en-US" dirty="0" smtClean="0">
                <a:solidFill>
                  <a:srgbClr val="FF0000"/>
                </a:solidFill>
                <a:latin typeface="华文行楷" pitchFamily="2" charset="-122"/>
                <a:ea typeface="华文行楷" pitchFamily="2" charset="-122"/>
              </a:rPr>
              <a:t>万元</a:t>
            </a:r>
            <a:r>
              <a:rPr lang="zh-CN" altLang="en-US" dirty="0" smtClean="0">
                <a:latin typeface="华文行楷" pitchFamily="2" charset="-122"/>
                <a:ea typeface="华文行楷" pitchFamily="2" charset="-122"/>
              </a:rPr>
              <a:t>罚款；</a:t>
            </a:r>
          </a:p>
          <a:p>
            <a:pPr>
              <a:lnSpc>
                <a:spcPct val="120000"/>
              </a:lnSpc>
              <a:buNone/>
            </a:pPr>
            <a:r>
              <a:rPr lang="zh-CN" altLang="en-US" dirty="0" smtClean="0">
                <a:latin typeface="华文行楷" pitchFamily="2" charset="-122"/>
                <a:ea typeface="华文行楷" pitchFamily="2" charset="-122"/>
              </a:rPr>
              <a:t>（四）发生</a:t>
            </a:r>
            <a:r>
              <a:rPr lang="zh-CN" altLang="en-US" dirty="0" smtClean="0">
                <a:solidFill>
                  <a:srgbClr val="FF0000"/>
                </a:solidFill>
                <a:latin typeface="华文行楷" pitchFamily="2" charset="-122"/>
                <a:ea typeface="华文行楷" pitchFamily="2" charset="-122"/>
              </a:rPr>
              <a:t>特别重大事故</a:t>
            </a:r>
            <a:r>
              <a:rPr lang="zh-CN" altLang="en-US" dirty="0" smtClean="0">
                <a:latin typeface="华文行楷" pitchFamily="2" charset="-122"/>
                <a:ea typeface="华文行楷" pitchFamily="2" charset="-122"/>
              </a:rPr>
              <a:t>的，处</a:t>
            </a:r>
            <a:r>
              <a:rPr lang="en-US" altLang="zh-CN" dirty="0" smtClean="0">
                <a:latin typeface="华文行楷" pitchFamily="2" charset="-122"/>
                <a:ea typeface="华文行楷" pitchFamily="2" charset="-122"/>
              </a:rPr>
              <a:t>500--1000</a:t>
            </a:r>
            <a:r>
              <a:rPr lang="zh-CN" altLang="en-US" dirty="0" smtClean="0">
                <a:latin typeface="华文行楷" pitchFamily="2" charset="-122"/>
                <a:ea typeface="华文行楷" pitchFamily="2" charset="-122"/>
              </a:rPr>
              <a:t>万元罚款，情节特别严重的，处</a:t>
            </a:r>
            <a:r>
              <a:rPr lang="en-US" altLang="zh-CN" dirty="0" smtClean="0">
                <a:solidFill>
                  <a:srgbClr val="FF0000"/>
                </a:solidFill>
                <a:latin typeface="华文行楷" pitchFamily="2" charset="-122"/>
                <a:ea typeface="华文行楷" pitchFamily="2" charset="-122"/>
              </a:rPr>
              <a:t>1000--2000</a:t>
            </a:r>
            <a:r>
              <a:rPr lang="zh-CN" altLang="en-US" dirty="0" smtClean="0">
                <a:solidFill>
                  <a:srgbClr val="FF0000"/>
                </a:solidFill>
                <a:latin typeface="华文行楷" pitchFamily="2" charset="-122"/>
                <a:ea typeface="华文行楷" pitchFamily="2" charset="-122"/>
              </a:rPr>
              <a:t>万元</a:t>
            </a:r>
            <a:r>
              <a:rPr lang="zh-CN" altLang="en-US" dirty="0" smtClean="0">
                <a:latin typeface="华文行楷" pitchFamily="2" charset="-122"/>
                <a:ea typeface="华文行楷" pitchFamily="2" charset="-122"/>
              </a:rPr>
              <a:t>罚款。</a:t>
            </a:r>
            <a:endParaRPr lang="en-US" altLang="zh-CN" dirty="0" smtClean="0">
              <a:latin typeface="华文行楷" pitchFamily="2" charset="-122"/>
              <a:ea typeface="华文行楷" pitchFamily="2" charset="-122"/>
            </a:endParaRPr>
          </a:p>
          <a:p>
            <a:endParaRPr lang="zh-CN" altLang="en-US" dirty="0"/>
          </a:p>
        </p:txBody>
      </p:sp>
      <p:grpSp>
        <p:nvGrpSpPr>
          <p:cNvPr id="4" name="组合 39"/>
          <p:cNvGrpSpPr>
            <a:grpSpLocks noGrp="1"/>
          </p:cNvGrpSpPr>
          <p:nvPr>
            <p:ph type="title"/>
          </p:nvPr>
        </p:nvGrpSpPr>
        <p:grpSpPr>
          <a:xfrm>
            <a:off x="571472" y="285734"/>
            <a:ext cx="7643866" cy="714375"/>
            <a:chOff x="152400" y="194710"/>
            <a:chExt cx="7875345" cy="316306"/>
          </a:xfrm>
        </p:grpSpPr>
        <p:sp>
          <p:nvSpPr>
            <p:cNvPr id="5" name="矩形 4"/>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6"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00114"/>
            <a:ext cx="8229600" cy="3743336"/>
          </a:xfrm>
        </p:spPr>
        <p:txBody>
          <a:bodyPr>
            <a:normAutofit/>
          </a:bodyPr>
          <a:lstStyle/>
          <a:p>
            <a:r>
              <a:rPr lang="en-US" altLang="zh-CN" sz="2400" b="1" dirty="0" smtClean="0">
                <a:solidFill>
                  <a:srgbClr val="FFFF66"/>
                </a:solidFill>
                <a:latin typeface="+mj-ea"/>
                <a:ea typeface="+mj-ea"/>
              </a:rPr>
              <a:t>2</a:t>
            </a:r>
            <a:r>
              <a:rPr lang="zh-CN" altLang="en-US" sz="2400" b="1" dirty="0" smtClean="0">
                <a:solidFill>
                  <a:srgbClr val="FFFF66"/>
                </a:solidFill>
                <a:latin typeface="+mj-ea"/>
                <a:ea typeface="+mj-ea"/>
              </a:rPr>
              <a:t>、对企业的其他行政处理</a:t>
            </a:r>
            <a:endParaRPr lang="en-US" altLang="zh-CN" sz="2400" b="1" dirty="0" smtClean="0">
              <a:solidFill>
                <a:srgbClr val="FFFF66"/>
              </a:solidFill>
              <a:latin typeface="+mj-ea"/>
              <a:ea typeface="+mj-ea"/>
            </a:endParaRPr>
          </a:p>
          <a:p>
            <a:r>
              <a:rPr lang="zh-CN" altLang="en-US" sz="2000" dirty="0" smtClean="0">
                <a:latin typeface="华文行楷" pitchFamily="2" charset="-122"/>
                <a:ea typeface="华文行楷" pitchFamily="2" charset="-122"/>
              </a:rPr>
              <a:t>（</a:t>
            </a:r>
            <a:r>
              <a:rPr lang="en-US" altLang="zh-CN" sz="2000" dirty="0" smtClean="0">
                <a:latin typeface="华文行楷" pitchFamily="2" charset="-122"/>
                <a:ea typeface="华文行楷" pitchFamily="2" charset="-122"/>
              </a:rPr>
              <a:t>1</a:t>
            </a:r>
            <a:r>
              <a:rPr lang="zh-CN" altLang="en-US" sz="2000" dirty="0" smtClean="0">
                <a:latin typeface="华文行楷" pitchFamily="2" charset="-122"/>
                <a:ea typeface="华文行楷" pitchFamily="2" charset="-122"/>
              </a:rPr>
              <a:t>）</a:t>
            </a:r>
            <a:r>
              <a:rPr lang="zh-CN" altLang="en-US" sz="2000" b="1" dirty="0" smtClean="0">
                <a:solidFill>
                  <a:srgbClr val="FF0000"/>
                </a:solidFill>
                <a:latin typeface="华文行楷" pitchFamily="2" charset="-122"/>
                <a:ea typeface="华文行楷" pitchFamily="2" charset="-122"/>
              </a:rPr>
              <a:t>限期改正</a:t>
            </a:r>
            <a:r>
              <a:rPr lang="zh-CN" altLang="en-US" sz="2000" dirty="0" smtClean="0">
                <a:latin typeface="华文行楷" pitchFamily="2" charset="-122"/>
                <a:ea typeface="华文行楷" pitchFamily="2" charset="-122"/>
              </a:rPr>
              <a:t>违法行为 ；</a:t>
            </a:r>
          </a:p>
          <a:p>
            <a:r>
              <a:rPr lang="zh-CN" altLang="en-US" sz="2000" dirty="0" smtClean="0">
                <a:latin typeface="华文行楷" pitchFamily="2" charset="-122"/>
                <a:ea typeface="华文行楷" pitchFamily="2" charset="-122"/>
              </a:rPr>
              <a:t>（</a:t>
            </a:r>
            <a:r>
              <a:rPr lang="en-US" altLang="zh-CN" sz="2000" dirty="0" smtClean="0">
                <a:latin typeface="华文行楷" pitchFamily="2" charset="-122"/>
                <a:ea typeface="华文行楷" pitchFamily="2" charset="-122"/>
              </a:rPr>
              <a:t>2</a:t>
            </a:r>
            <a:r>
              <a:rPr lang="zh-CN" altLang="en-US" sz="2000" dirty="0" smtClean="0">
                <a:latin typeface="华文行楷" pitchFamily="2" charset="-122"/>
                <a:ea typeface="华文行楷" pitchFamily="2" charset="-122"/>
              </a:rPr>
              <a:t>）</a:t>
            </a:r>
            <a:r>
              <a:rPr lang="zh-CN" altLang="en-US" sz="2000" b="1" dirty="0" smtClean="0">
                <a:solidFill>
                  <a:srgbClr val="FF0000"/>
                </a:solidFill>
                <a:latin typeface="华文行楷" pitchFamily="2" charset="-122"/>
                <a:ea typeface="华文行楷" pitchFamily="2" charset="-122"/>
              </a:rPr>
              <a:t>责令暂时停产停业</a:t>
            </a:r>
            <a:r>
              <a:rPr lang="zh-CN" altLang="en-US" sz="2000" dirty="0" smtClean="0">
                <a:latin typeface="华文行楷" pitchFamily="2" charset="-122"/>
                <a:ea typeface="华文行楷" pitchFamily="2" charset="-122"/>
              </a:rPr>
              <a:t>或者停用相关设施、设备；</a:t>
            </a:r>
          </a:p>
          <a:p>
            <a:r>
              <a:rPr lang="zh-CN" altLang="en-US" sz="2000" dirty="0" smtClean="0">
                <a:latin typeface="华文行楷" pitchFamily="2" charset="-122"/>
                <a:ea typeface="华文行楷" pitchFamily="2" charset="-122"/>
              </a:rPr>
              <a:t>（</a:t>
            </a:r>
            <a:r>
              <a:rPr lang="en-US" altLang="zh-CN" sz="2000" dirty="0" smtClean="0">
                <a:latin typeface="华文行楷" pitchFamily="2" charset="-122"/>
                <a:ea typeface="华文行楷" pitchFamily="2" charset="-122"/>
              </a:rPr>
              <a:t>3</a:t>
            </a:r>
            <a:r>
              <a:rPr lang="zh-CN" altLang="en-US" sz="2000" dirty="0" smtClean="0">
                <a:latin typeface="华文行楷" pitchFamily="2" charset="-122"/>
                <a:ea typeface="华文行楷" pitchFamily="2" charset="-122"/>
              </a:rPr>
              <a:t>）</a:t>
            </a:r>
            <a:r>
              <a:rPr lang="zh-CN" altLang="en-US" sz="2000" b="1" dirty="0" smtClean="0">
                <a:solidFill>
                  <a:srgbClr val="FF0000"/>
                </a:solidFill>
                <a:latin typeface="华文行楷" pitchFamily="2" charset="-122"/>
                <a:ea typeface="华文行楷" pitchFamily="2" charset="-122"/>
              </a:rPr>
              <a:t>查封、扣押</a:t>
            </a:r>
            <a:r>
              <a:rPr lang="zh-CN" altLang="en-US" sz="2000" dirty="0" smtClean="0">
                <a:latin typeface="华文行楷" pitchFamily="2" charset="-122"/>
                <a:ea typeface="华文行楷" pitchFamily="2" charset="-122"/>
              </a:rPr>
              <a:t>不符合安全生产要求的设施、设备、器材以及违规危险物品；</a:t>
            </a:r>
          </a:p>
          <a:p>
            <a:r>
              <a:rPr lang="zh-CN" altLang="en-US" sz="2000" dirty="0" smtClean="0">
                <a:latin typeface="华文行楷" pitchFamily="2" charset="-122"/>
                <a:ea typeface="华文行楷" pitchFamily="2" charset="-122"/>
              </a:rPr>
              <a:t>（</a:t>
            </a:r>
            <a:r>
              <a:rPr lang="en-US" altLang="zh-CN" sz="2000" dirty="0" smtClean="0">
                <a:latin typeface="华文行楷" pitchFamily="2" charset="-122"/>
                <a:ea typeface="华文行楷" pitchFamily="2" charset="-122"/>
              </a:rPr>
              <a:t>4</a:t>
            </a:r>
            <a:r>
              <a:rPr lang="zh-CN" altLang="en-US" sz="2000" dirty="0" smtClean="0">
                <a:latin typeface="华文行楷" pitchFamily="2" charset="-122"/>
                <a:ea typeface="华文行楷" pitchFamily="2" charset="-122"/>
              </a:rPr>
              <a:t>）</a:t>
            </a:r>
            <a:r>
              <a:rPr lang="zh-CN" altLang="en-US" sz="2000" b="1" u="sng" dirty="0" smtClean="0">
                <a:solidFill>
                  <a:srgbClr val="FF0000"/>
                </a:solidFill>
                <a:latin typeface="华文行楷" pitchFamily="2" charset="-122"/>
                <a:ea typeface="华文行楷" pitchFamily="2" charset="-122"/>
              </a:rPr>
              <a:t>停止供电、停止供应民爆物品；</a:t>
            </a:r>
          </a:p>
          <a:p>
            <a:r>
              <a:rPr lang="zh-CN" altLang="en-US" sz="2000" dirty="0" smtClean="0">
                <a:latin typeface="华文行楷" pitchFamily="2" charset="-122"/>
                <a:ea typeface="华文行楷" pitchFamily="2" charset="-122"/>
              </a:rPr>
              <a:t>（</a:t>
            </a:r>
            <a:r>
              <a:rPr lang="en-US" altLang="zh-CN" sz="2000" dirty="0" smtClean="0">
                <a:latin typeface="华文行楷" pitchFamily="2" charset="-122"/>
                <a:ea typeface="华文行楷" pitchFamily="2" charset="-122"/>
              </a:rPr>
              <a:t>5</a:t>
            </a:r>
            <a:r>
              <a:rPr lang="zh-CN" altLang="en-US" sz="2000" dirty="0" smtClean="0">
                <a:latin typeface="华文行楷" pitchFamily="2" charset="-122"/>
                <a:ea typeface="华文行楷" pitchFamily="2" charset="-122"/>
              </a:rPr>
              <a:t>）</a:t>
            </a:r>
            <a:r>
              <a:rPr lang="zh-CN" altLang="en-US" sz="2000" b="1" dirty="0" smtClean="0">
                <a:solidFill>
                  <a:srgbClr val="FF0000"/>
                </a:solidFill>
                <a:latin typeface="华文行楷" pitchFamily="2" charset="-122"/>
                <a:ea typeface="华文行楷" pitchFamily="2" charset="-122"/>
              </a:rPr>
              <a:t>吊销有关许可证照；</a:t>
            </a:r>
          </a:p>
          <a:p>
            <a:r>
              <a:rPr lang="zh-CN" altLang="en-US" sz="2000" dirty="0" smtClean="0">
                <a:latin typeface="华文行楷" pitchFamily="2" charset="-122"/>
                <a:ea typeface="华文行楷" pitchFamily="2" charset="-122"/>
              </a:rPr>
              <a:t>（</a:t>
            </a:r>
            <a:r>
              <a:rPr lang="en-US" altLang="zh-CN" sz="2000" dirty="0" smtClean="0">
                <a:latin typeface="华文行楷" pitchFamily="2" charset="-122"/>
                <a:ea typeface="华文行楷" pitchFamily="2" charset="-122"/>
              </a:rPr>
              <a:t>6</a:t>
            </a:r>
            <a:r>
              <a:rPr lang="zh-CN" altLang="en-US" sz="2000" dirty="0" smtClean="0">
                <a:latin typeface="华文行楷" pitchFamily="2" charset="-122"/>
                <a:ea typeface="华文行楷" pitchFamily="2" charset="-122"/>
              </a:rPr>
              <a:t>）</a:t>
            </a:r>
            <a:r>
              <a:rPr lang="zh-CN" altLang="en-US" sz="2000" b="1" dirty="0" smtClean="0">
                <a:solidFill>
                  <a:srgbClr val="FF0000"/>
                </a:solidFill>
                <a:latin typeface="华文行楷" pitchFamily="2" charset="-122"/>
                <a:ea typeface="华文行楷" pitchFamily="2" charset="-122"/>
              </a:rPr>
              <a:t>取缔关闭</a:t>
            </a:r>
            <a:r>
              <a:rPr lang="zh-CN" altLang="en-US" sz="2000" dirty="0" smtClean="0">
                <a:latin typeface="华文行楷" pitchFamily="2" charset="-122"/>
                <a:ea typeface="华文行楷" pitchFamily="2" charset="-122"/>
              </a:rPr>
              <a:t>。</a:t>
            </a:r>
            <a:endParaRPr lang="zh-CN" altLang="en-US" sz="2000" dirty="0"/>
          </a:p>
        </p:txBody>
      </p:sp>
      <p:grpSp>
        <p:nvGrpSpPr>
          <p:cNvPr id="12" name="组合 39"/>
          <p:cNvGrpSpPr>
            <a:grpSpLocks noGrp="1"/>
          </p:cNvGrpSpPr>
          <p:nvPr>
            <p:ph type="title"/>
          </p:nvPr>
        </p:nvGrpSpPr>
        <p:grpSpPr>
          <a:xfrm>
            <a:off x="357158" y="285750"/>
            <a:ext cx="8358246" cy="571500"/>
            <a:chOff x="152400" y="194710"/>
            <a:chExt cx="7875345" cy="316306"/>
          </a:xfrm>
        </p:grpSpPr>
        <p:sp>
          <p:nvSpPr>
            <p:cNvPr id="13" name="矩形 12"/>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14"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pPr>
              <a:lnSpc>
                <a:spcPct val="150000"/>
              </a:lnSpc>
              <a:buNone/>
            </a:pPr>
            <a:r>
              <a:rPr lang="zh-CN" altLang="en-US" dirty="0" smtClean="0">
                <a:latin typeface="华文行楷" pitchFamily="2" charset="-122"/>
                <a:ea typeface="华文行楷" pitchFamily="2" charset="-122"/>
              </a:rPr>
              <a:t>（</a:t>
            </a:r>
            <a:r>
              <a:rPr lang="en-US" altLang="zh-CN" dirty="0" smtClean="0">
                <a:latin typeface="华文行楷" pitchFamily="2" charset="-122"/>
                <a:ea typeface="华文行楷" pitchFamily="2" charset="-122"/>
              </a:rPr>
              <a:t>7</a:t>
            </a:r>
            <a:r>
              <a:rPr lang="zh-CN" altLang="en-US" dirty="0" smtClean="0">
                <a:latin typeface="华文行楷" pitchFamily="2" charset="-122"/>
                <a:ea typeface="华文行楷" pitchFamily="2" charset="-122"/>
              </a:rPr>
              <a:t>）</a:t>
            </a:r>
            <a:r>
              <a:rPr lang="zh-CN" altLang="en-US" b="1" dirty="0" smtClean="0">
                <a:solidFill>
                  <a:srgbClr val="FF0000"/>
                </a:solidFill>
                <a:latin typeface="华文行楷" pitchFamily="2" charset="-122"/>
                <a:ea typeface="华文行楷" pitchFamily="2" charset="-122"/>
              </a:rPr>
              <a:t>严重违法行为公告（黑名单）</a:t>
            </a:r>
          </a:p>
          <a:p>
            <a:pPr>
              <a:lnSpc>
                <a:spcPct val="150000"/>
              </a:lnSpc>
              <a:buNone/>
            </a:pPr>
            <a:r>
              <a:rPr lang="zh-CN" altLang="en-US" b="1" dirty="0" smtClean="0">
                <a:latin typeface="华文行楷" pitchFamily="2" charset="-122"/>
                <a:ea typeface="华文行楷" pitchFamily="2" charset="-122"/>
              </a:rPr>
              <a:t>      </a:t>
            </a:r>
            <a:r>
              <a:rPr lang="en-US" altLang="zh-CN" b="1" dirty="0" smtClean="0">
                <a:solidFill>
                  <a:srgbClr val="FF0000"/>
                </a:solidFill>
                <a:latin typeface="华文行楷" pitchFamily="2" charset="-122"/>
                <a:ea typeface="华文行楷" pitchFamily="2" charset="-122"/>
              </a:rPr>
              <a:t>《</a:t>
            </a:r>
            <a:r>
              <a:rPr lang="zh-CN" altLang="en-US" b="1" dirty="0" smtClean="0">
                <a:solidFill>
                  <a:srgbClr val="FF0000"/>
                </a:solidFill>
                <a:latin typeface="华文行楷" pitchFamily="2" charset="-122"/>
                <a:ea typeface="华文行楷" pitchFamily="2" charset="-122"/>
              </a:rPr>
              <a:t>安全生产法</a:t>
            </a:r>
            <a:r>
              <a:rPr lang="en-US" altLang="zh-CN" b="1" dirty="0" smtClean="0">
                <a:solidFill>
                  <a:srgbClr val="FF0000"/>
                </a:solidFill>
                <a:latin typeface="华文行楷" pitchFamily="2" charset="-122"/>
                <a:ea typeface="华文行楷" pitchFamily="2" charset="-122"/>
              </a:rPr>
              <a:t>》</a:t>
            </a:r>
            <a:r>
              <a:rPr lang="zh-CN" altLang="en-US" b="1" dirty="0" smtClean="0">
                <a:solidFill>
                  <a:srgbClr val="FF0000"/>
                </a:solidFill>
                <a:latin typeface="华文行楷" pitchFamily="2" charset="-122"/>
                <a:ea typeface="华文行楷" pitchFamily="2" charset="-122"/>
              </a:rPr>
              <a:t>七十五条</a:t>
            </a:r>
            <a:r>
              <a:rPr lang="zh-CN" altLang="en-US" b="1" dirty="0" smtClean="0">
                <a:latin typeface="华文行楷" pitchFamily="2" charset="-122"/>
                <a:ea typeface="华文行楷" pitchFamily="2" charset="-122"/>
              </a:rPr>
              <a:t>  </a:t>
            </a:r>
            <a:r>
              <a:rPr lang="zh-CN" altLang="en-US" dirty="0" smtClean="0">
                <a:latin typeface="华文行楷" pitchFamily="2" charset="-122"/>
                <a:ea typeface="华文行楷" pitchFamily="2" charset="-122"/>
              </a:rPr>
              <a:t>负有安全生产监督管理职责的部门应当建立</a:t>
            </a:r>
            <a:r>
              <a:rPr lang="zh-CN" altLang="en-US" dirty="0" smtClean="0">
                <a:solidFill>
                  <a:srgbClr val="FF0000"/>
                </a:solidFill>
                <a:latin typeface="华文行楷" pitchFamily="2" charset="-122"/>
                <a:ea typeface="华文行楷" pitchFamily="2" charset="-122"/>
              </a:rPr>
              <a:t>安全生产违法行为信息库，</a:t>
            </a:r>
            <a:r>
              <a:rPr lang="zh-CN" altLang="en-US" dirty="0" smtClean="0">
                <a:latin typeface="华文行楷" pitchFamily="2" charset="-122"/>
                <a:ea typeface="华文行楷" pitchFamily="2" charset="-122"/>
              </a:rPr>
              <a:t>如实记录生产经营单位的安全生产违法行为信息；对违法行为情节严重的生产经营单位，应当</a:t>
            </a:r>
            <a:r>
              <a:rPr lang="zh-CN" altLang="en-US" dirty="0" smtClean="0">
                <a:solidFill>
                  <a:srgbClr val="FF0000"/>
                </a:solidFill>
                <a:latin typeface="华文行楷" pitchFamily="2" charset="-122"/>
                <a:ea typeface="华文行楷" pitchFamily="2" charset="-122"/>
              </a:rPr>
              <a:t>向社会公告</a:t>
            </a:r>
            <a:r>
              <a:rPr lang="zh-CN" altLang="en-US" dirty="0" smtClean="0">
                <a:latin typeface="华文行楷" pitchFamily="2" charset="-122"/>
                <a:ea typeface="华文行楷" pitchFamily="2" charset="-122"/>
              </a:rPr>
              <a:t>，并</a:t>
            </a:r>
            <a:r>
              <a:rPr lang="zh-CN" altLang="en-US" dirty="0" smtClean="0">
                <a:solidFill>
                  <a:srgbClr val="FF0000"/>
                </a:solidFill>
                <a:latin typeface="华文行楷" pitchFamily="2" charset="-122"/>
                <a:ea typeface="华文行楷" pitchFamily="2" charset="-122"/>
              </a:rPr>
              <a:t>通报行业主管部门、投资主管部门、国土资源主管部门、证券监督管理机构以及有关金融机构。</a:t>
            </a:r>
            <a:endParaRPr lang="en-US" altLang="zh-CN" dirty="0" smtClean="0">
              <a:solidFill>
                <a:srgbClr val="66FF33"/>
              </a:solidFill>
              <a:latin typeface="华文行楷" pitchFamily="2" charset="-122"/>
              <a:ea typeface="华文行楷" pitchFamily="2" charset="-122"/>
            </a:endParaRPr>
          </a:p>
          <a:p>
            <a:endParaRPr lang="zh-CN" altLang="en-US" dirty="0"/>
          </a:p>
        </p:txBody>
      </p:sp>
      <p:sp>
        <p:nvSpPr>
          <p:cNvPr id="5" name="标题 10"/>
          <p:cNvSpPr>
            <a:spLocks noGrp="1"/>
          </p:cNvSpPr>
          <p:nvPr>
            <p:ph type="title"/>
          </p:nvPr>
        </p:nvSpPr>
        <p:spPr>
          <a:xfrm>
            <a:off x="3714744" y="214296"/>
            <a:ext cx="1714512" cy="651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000114"/>
            <a:ext cx="8186766" cy="3929090"/>
          </a:xfrm>
        </p:spPr>
        <p:txBody>
          <a:bodyPr>
            <a:normAutofit fontScale="85000" lnSpcReduction="20000"/>
          </a:bodyPr>
          <a:lstStyle/>
          <a:p>
            <a:r>
              <a:rPr lang="en-US" altLang="zh-CN" sz="2800" b="1" dirty="0" smtClean="0">
                <a:solidFill>
                  <a:srgbClr val="FFFF66"/>
                </a:solidFill>
                <a:latin typeface="华文行楷" pitchFamily="2" charset="-122"/>
                <a:ea typeface="华文行楷" pitchFamily="2" charset="-122"/>
              </a:rPr>
              <a:t>3</a:t>
            </a:r>
            <a:r>
              <a:rPr lang="zh-CN" altLang="en-US" sz="2800" b="1" dirty="0" smtClean="0">
                <a:solidFill>
                  <a:srgbClr val="FFFF66"/>
                </a:solidFill>
                <a:latin typeface="华文行楷" pitchFamily="2" charset="-122"/>
                <a:ea typeface="华文行楷" pitchFamily="2" charset="-122"/>
              </a:rPr>
              <a:t>、对企业主要负责人的罚款</a:t>
            </a:r>
            <a:endParaRPr lang="en-US" altLang="zh-CN" sz="2800" b="1" dirty="0" smtClean="0">
              <a:solidFill>
                <a:srgbClr val="FFFF66"/>
              </a:solidFill>
              <a:latin typeface="华文行楷" pitchFamily="2" charset="-122"/>
              <a:ea typeface="华文行楷" pitchFamily="2" charset="-122"/>
            </a:endParaRPr>
          </a:p>
          <a:p>
            <a:pPr>
              <a:lnSpc>
                <a:spcPct val="120000"/>
              </a:lnSpc>
              <a:buNone/>
            </a:pPr>
            <a:r>
              <a:rPr lang="zh-CN" altLang="en-US" sz="2800" dirty="0" smtClean="0">
                <a:latin typeface="+mn-ea"/>
              </a:rPr>
              <a:t>新</a:t>
            </a:r>
            <a:r>
              <a:rPr lang="en-US" altLang="zh-CN" sz="2800" dirty="0" smtClean="0">
                <a:latin typeface="+mn-ea"/>
              </a:rPr>
              <a:t>《</a:t>
            </a:r>
            <a:r>
              <a:rPr lang="zh-CN" altLang="en-US" sz="2800" dirty="0" smtClean="0">
                <a:latin typeface="+mn-ea"/>
              </a:rPr>
              <a:t>安全生产法</a:t>
            </a:r>
            <a:r>
              <a:rPr lang="en-US" altLang="zh-CN" sz="2800" dirty="0" smtClean="0">
                <a:latin typeface="+mn-ea"/>
              </a:rPr>
              <a:t>》</a:t>
            </a:r>
            <a:r>
              <a:rPr lang="zh-CN" altLang="en-US" sz="2800" b="1" dirty="0" smtClean="0">
                <a:solidFill>
                  <a:srgbClr val="FF0000"/>
                </a:solidFill>
                <a:latin typeface="+mn-ea"/>
              </a:rPr>
              <a:t>第</a:t>
            </a:r>
            <a:r>
              <a:rPr lang="en-US" altLang="zh-CN" sz="2800" b="1" dirty="0" smtClean="0">
                <a:solidFill>
                  <a:srgbClr val="FF0000"/>
                </a:solidFill>
                <a:latin typeface="+mn-ea"/>
              </a:rPr>
              <a:t>92</a:t>
            </a:r>
            <a:r>
              <a:rPr lang="zh-CN" altLang="en-US" sz="2800" b="1" dirty="0" smtClean="0">
                <a:solidFill>
                  <a:srgbClr val="FF0000"/>
                </a:solidFill>
                <a:latin typeface="+mn-ea"/>
              </a:rPr>
              <a:t>条</a:t>
            </a:r>
          </a:p>
          <a:p>
            <a:pPr>
              <a:lnSpc>
                <a:spcPct val="120000"/>
              </a:lnSpc>
              <a:buNone/>
            </a:pPr>
            <a:r>
              <a:rPr lang="zh-CN" altLang="en-US" sz="2800" dirty="0" smtClean="0">
                <a:latin typeface="+mn-ea"/>
              </a:rPr>
              <a:t>      </a:t>
            </a:r>
            <a:r>
              <a:rPr lang="zh-CN" altLang="en-US" sz="2800" b="1" dirty="0" smtClean="0">
                <a:solidFill>
                  <a:srgbClr val="FF0000"/>
                </a:solidFill>
                <a:latin typeface="+mn-ea"/>
              </a:rPr>
              <a:t>生产经营单位的主要负责人</a:t>
            </a:r>
            <a:r>
              <a:rPr lang="zh-CN" altLang="en-US" sz="2800" dirty="0" smtClean="0">
                <a:latin typeface="+mn-ea"/>
              </a:rPr>
              <a:t>未履行本法规定的安全生产管理职责，导致发生生产安全事故的，由安全生产监督管理部门依照下列规定处以罚款：</a:t>
            </a:r>
          </a:p>
          <a:p>
            <a:pPr>
              <a:lnSpc>
                <a:spcPct val="120000"/>
              </a:lnSpc>
              <a:buNone/>
            </a:pPr>
            <a:r>
              <a:rPr lang="zh-CN" altLang="en-US" sz="2800" dirty="0" smtClean="0">
                <a:latin typeface="+mn-ea"/>
              </a:rPr>
              <a:t>（一）发生</a:t>
            </a:r>
            <a:r>
              <a:rPr lang="zh-CN" altLang="en-US" sz="2800" dirty="0" smtClean="0">
                <a:solidFill>
                  <a:srgbClr val="FF0000"/>
                </a:solidFill>
                <a:latin typeface="+mn-ea"/>
              </a:rPr>
              <a:t>一般事故</a:t>
            </a:r>
            <a:r>
              <a:rPr lang="zh-CN" altLang="en-US" sz="2800" dirty="0" smtClean="0">
                <a:latin typeface="+mn-ea"/>
              </a:rPr>
              <a:t>的，处上一年</a:t>
            </a:r>
            <a:r>
              <a:rPr lang="zh-CN" altLang="en-US" sz="2800" dirty="0" smtClean="0">
                <a:solidFill>
                  <a:srgbClr val="FF0000"/>
                </a:solidFill>
                <a:latin typeface="+mn-ea"/>
              </a:rPr>
              <a:t>年收入</a:t>
            </a:r>
            <a:r>
              <a:rPr lang="en-US" altLang="zh-CN" sz="2800" dirty="0" smtClean="0">
                <a:solidFill>
                  <a:srgbClr val="FF0000"/>
                </a:solidFill>
                <a:latin typeface="+mn-ea"/>
              </a:rPr>
              <a:t>30%</a:t>
            </a:r>
            <a:r>
              <a:rPr lang="zh-CN" altLang="en-US" sz="2800" dirty="0" smtClean="0">
                <a:latin typeface="+mn-ea"/>
              </a:rPr>
              <a:t>的罚款；</a:t>
            </a:r>
          </a:p>
          <a:p>
            <a:pPr>
              <a:lnSpc>
                <a:spcPct val="120000"/>
              </a:lnSpc>
              <a:buNone/>
            </a:pPr>
            <a:r>
              <a:rPr lang="zh-CN" altLang="en-US" sz="2800" dirty="0" smtClean="0">
                <a:latin typeface="+mn-ea"/>
              </a:rPr>
              <a:t>（二）发生</a:t>
            </a:r>
            <a:r>
              <a:rPr lang="zh-CN" altLang="en-US" sz="2800" dirty="0" smtClean="0">
                <a:solidFill>
                  <a:srgbClr val="FF0000"/>
                </a:solidFill>
                <a:latin typeface="+mn-ea"/>
              </a:rPr>
              <a:t>较大事故</a:t>
            </a:r>
            <a:r>
              <a:rPr lang="zh-CN" altLang="en-US" sz="2800" dirty="0" smtClean="0">
                <a:latin typeface="+mn-ea"/>
              </a:rPr>
              <a:t>的，处上一年</a:t>
            </a:r>
            <a:r>
              <a:rPr lang="zh-CN" altLang="en-US" sz="2800" dirty="0" smtClean="0">
                <a:solidFill>
                  <a:srgbClr val="FF0000"/>
                </a:solidFill>
                <a:latin typeface="+mn-ea"/>
              </a:rPr>
              <a:t>年收入</a:t>
            </a:r>
            <a:r>
              <a:rPr lang="en-US" altLang="zh-CN" sz="2800" dirty="0" smtClean="0">
                <a:solidFill>
                  <a:srgbClr val="FF0000"/>
                </a:solidFill>
                <a:latin typeface="+mn-ea"/>
              </a:rPr>
              <a:t>40%</a:t>
            </a:r>
            <a:r>
              <a:rPr lang="zh-CN" altLang="en-US" sz="2800" dirty="0" smtClean="0">
                <a:latin typeface="+mn-ea"/>
              </a:rPr>
              <a:t>的罚款；</a:t>
            </a:r>
          </a:p>
          <a:p>
            <a:pPr>
              <a:lnSpc>
                <a:spcPct val="120000"/>
              </a:lnSpc>
              <a:buNone/>
            </a:pPr>
            <a:r>
              <a:rPr lang="zh-CN" altLang="en-US" sz="2800" dirty="0" smtClean="0">
                <a:latin typeface="+mn-ea"/>
              </a:rPr>
              <a:t>（三）发生</a:t>
            </a:r>
            <a:r>
              <a:rPr lang="zh-CN" altLang="en-US" sz="2800" dirty="0" smtClean="0">
                <a:solidFill>
                  <a:srgbClr val="FF0000"/>
                </a:solidFill>
                <a:latin typeface="+mn-ea"/>
              </a:rPr>
              <a:t>重大事故</a:t>
            </a:r>
            <a:r>
              <a:rPr lang="zh-CN" altLang="en-US" sz="2800" dirty="0" smtClean="0">
                <a:latin typeface="+mn-ea"/>
              </a:rPr>
              <a:t>的，处上一年</a:t>
            </a:r>
            <a:r>
              <a:rPr lang="zh-CN" altLang="en-US" sz="2800" dirty="0" smtClean="0">
                <a:solidFill>
                  <a:srgbClr val="FF0000"/>
                </a:solidFill>
                <a:latin typeface="+mn-ea"/>
              </a:rPr>
              <a:t>年收入</a:t>
            </a:r>
            <a:r>
              <a:rPr lang="en-US" altLang="zh-CN" sz="2800" dirty="0" smtClean="0">
                <a:solidFill>
                  <a:srgbClr val="FF0000"/>
                </a:solidFill>
                <a:latin typeface="+mn-ea"/>
              </a:rPr>
              <a:t>60%</a:t>
            </a:r>
            <a:r>
              <a:rPr lang="zh-CN" altLang="en-US" sz="2800" dirty="0" smtClean="0">
                <a:latin typeface="+mn-ea"/>
              </a:rPr>
              <a:t>的罚款；</a:t>
            </a:r>
          </a:p>
          <a:p>
            <a:pPr>
              <a:lnSpc>
                <a:spcPct val="120000"/>
              </a:lnSpc>
              <a:buNone/>
            </a:pPr>
            <a:r>
              <a:rPr lang="zh-CN" altLang="en-US" sz="2800" dirty="0" smtClean="0">
                <a:latin typeface="+mn-ea"/>
              </a:rPr>
              <a:t>（四）发生</a:t>
            </a:r>
            <a:r>
              <a:rPr lang="zh-CN" altLang="en-US" sz="2800" dirty="0" smtClean="0">
                <a:solidFill>
                  <a:srgbClr val="FF0000"/>
                </a:solidFill>
                <a:latin typeface="+mn-ea"/>
              </a:rPr>
              <a:t>特别重大事故</a:t>
            </a:r>
            <a:r>
              <a:rPr lang="zh-CN" altLang="en-US" sz="2800" dirty="0" smtClean="0">
                <a:latin typeface="+mn-ea"/>
              </a:rPr>
              <a:t>的，处上一年</a:t>
            </a:r>
            <a:r>
              <a:rPr lang="zh-CN" altLang="en-US" sz="2800" dirty="0" smtClean="0">
                <a:solidFill>
                  <a:srgbClr val="FF0000"/>
                </a:solidFill>
                <a:latin typeface="+mn-ea"/>
              </a:rPr>
              <a:t>年收入</a:t>
            </a:r>
            <a:r>
              <a:rPr lang="en-US" altLang="zh-CN" sz="2800" dirty="0" smtClean="0">
                <a:solidFill>
                  <a:srgbClr val="FF0000"/>
                </a:solidFill>
                <a:latin typeface="+mn-ea"/>
              </a:rPr>
              <a:t>80%</a:t>
            </a:r>
            <a:r>
              <a:rPr lang="zh-CN" altLang="en-US" sz="2800" dirty="0" smtClean="0">
                <a:latin typeface="+mn-ea"/>
              </a:rPr>
              <a:t>的罚款。</a:t>
            </a:r>
            <a:endParaRPr lang="zh-CN" altLang="en-US" sz="2800" dirty="0">
              <a:latin typeface="+mn-ea"/>
            </a:endParaRPr>
          </a:p>
        </p:txBody>
      </p:sp>
      <p:sp>
        <p:nvSpPr>
          <p:cNvPr id="4" name="标题 3"/>
          <p:cNvSpPr>
            <a:spLocks noGrp="1"/>
          </p:cNvSpPr>
          <p:nvPr>
            <p:ph type="title"/>
          </p:nvPr>
        </p:nvSpPr>
        <p:spPr>
          <a:xfrm>
            <a:off x="3214678" y="205979"/>
            <a:ext cx="2000264" cy="651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grpSp>
        <p:nvGrpSpPr>
          <p:cNvPr id="5" name="组合 39"/>
          <p:cNvGrpSpPr/>
          <p:nvPr/>
        </p:nvGrpSpPr>
        <p:grpSpPr>
          <a:xfrm>
            <a:off x="428596" y="214296"/>
            <a:ext cx="7875345" cy="671915"/>
            <a:chOff x="152400" y="194710"/>
            <a:chExt cx="7875345" cy="316306"/>
          </a:xfrm>
        </p:grpSpPr>
        <p:sp>
          <p:nvSpPr>
            <p:cNvPr id="6" name="矩形 5"/>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7"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071552"/>
            <a:ext cx="8186766" cy="3671898"/>
          </a:xfrm>
        </p:spPr>
        <p:txBody>
          <a:bodyPr>
            <a:normAutofit fontScale="92500"/>
          </a:bodyPr>
          <a:lstStyle/>
          <a:p>
            <a:r>
              <a:rPr lang="en-US" altLang="zh-CN" sz="2800" b="1" dirty="0" smtClean="0">
                <a:solidFill>
                  <a:srgbClr val="FFFF66"/>
                </a:solidFill>
                <a:latin typeface="+mn-ea"/>
              </a:rPr>
              <a:t>4</a:t>
            </a:r>
            <a:r>
              <a:rPr lang="zh-CN" altLang="en-US" sz="2800" b="1" dirty="0" smtClean="0">
                <a:solidFill>
                  <a:srgbClr val="FFFF66"/>
                </a:solidFill>
                <a:latin typeface="+mn-ea"/>
              </a:rPr>
              <a:t>、对企业主要负责人的其他行政处理</a:t>
            </a:r>
            <a:endParaRPr lang="en-US" altLang="zh-CN" sz="2800" b="1" dirty="0" smtClean="0">
              <a:solidFill>
                <a:srgbClr val="FFFF66"/>
              </a:solidFill>
              <a:latin typeface="+mn-ea"/>
            </a:endParaRPr>
          </a:p>
          <a:p>
            <a:pPr>
              <a:lnSpc>
                <a:spcPct val="120000"/>
              </a:lnSpc>
            </a:pPr>
            <a:r>
              <a:rPr lang="zh-CN" altLang="en-US" sz="2800" dirty="0" smtClean="0">
                <a:solidFill>
                  <a:srgbClr val="FF0000"/>
                </a:solidFill>
                <a:latin typeface="华文行楷" pitchFamily="2" charset="-122"/>
                <a:ea typeface="华文行楷" pitchFamily="2" charset="-122"/>
              </a:rPr>
              <a:t>（</a:t>
            </a:r>
            <a:r>
              <a:rPr lang="en-US" altLang="zh-CN" sz="2800" dirty="0" smtClean="0">
                <a:solidFill>
                  <a:srgbClr val="FF0000"/>
                </a:solidFill>
                <a:latin typeface="华文行楷" pitchFamily="2" charset="-122"/>
                <a:ea typeface="华文行楷" pitchFamily="2" charset="-122"/>
              </a:rPr>
              <a:t>1</a:t>
            </a:r>
            <a:r>
              <a:rPr lang="zh-CN" altLang="en-US" sz="2800" dirty="0" smtClean="0">
                <a:solidFill>
                  <a:srgbClr val="FF0000"/>
                </a:solidFill>
                <a:latin typeface="华文行楷" pitchFamily="2" charset="-122"/>
                <a:ea typeface="华文行楷" pitchFamily="2" charset="-122"/>
              </a:rPr>
              <a:t>）撤职</a:t>
            </a:r>
            <a:r>
              <a:rPr lang="zh-CN" altLang="en-US" sz="2800" dirty="0" smtClean="0">
                <a:latin typeface="华文行楷" pitchFamily="2" charset="-122"/>
                <a:ea typeface="华文行楷" pitchFamily="2" charset="-122"/>
              </a:rPr>
              <a:t> </a:t>
            </a:r>
          </a:p>
          <a:p>
            <a:pPr>
              <a:lnSpc>
                <a:spcPct val="120000"/>
              </a:lnSpc>
            </a:pPr>
            <a:r>
              <a:rPr lang="zh-CN" altLang="en-US" sz="2800" dirty="0" smtClean="0">
                <a:solidFill>
                  <a:srgbClr val="FF0000"/>
                </a:solidFill>
                <a:latin typeface="华文行楷" pitchFamily="2" charset="-122"/>
                <a:ea typeface="华文行楷" pitchFamily="2" charset="-122"/>
              </a:rPr>
              <a:t>    </a:t>
            </a:r>
            <a:r>
              <a:rPr lang="en-US" altLang="zh-CN" sz="2800" dirty="0" smtClean="0">
                <a:solidFill>
                  <a:srgbClr val="FF0000"/>
                </a:solidFill>
                <a:latin typeface="华文行楷" pitchFamily="2" charset="-122"/>
                <a:ea typeface="华文行楷" pitchFamily="2" charset="-122"/>
              </a:rPr>
              <a:t>《</a:t>
            </a:r>
            <a:r>
              <a:rPr lang="zh-CN" altLang="en-US" sz="2800" dirty="0" smtClean="0">
                <a:solidFill>
                  <a:srgbClr val="FF0000"/>
                </a:solidFill>
                <a:latin typeface="华文行楷" pitchFamily="2" charset="-122"/>
                <a:ea typeface="华文行楷" pitchFamily="2" charset="-122"/>
              </a:rPr>
              <a:t>安全生产法</a:t>
            </a:r>
            <a:r>
              <a:rPr lang="en-US" altLang="zh-CN" sz="2800" dirty="0" smtClean="0">
                <a:solidFill>
                  <a:srgbClr val="FF0000"/>
                </a:solidFill>
                <a:latin typeface="华文行楷" pitchFamily="2" charset="-122"/>
                <a:ea typeface="华文行楷" pitchFamily="2" charset="-122"/>
              </a:rPr>
              <a:t>》</a:t>
            </a:r>
            <a:r>
              <a:rPr lang="zh-CN" altLang="en-US" sz="2800" dirty="0" smtClean="0">
                <a:solidFill>
                  <a:srgbClr val="FF0000"/>
                </a:solidFill>
                <a:latin typeface="华文行楷" pitchFamily="2" charset="-122"/>
                <a:ea typeface="华文行楷" pitchFamily="2" charset="-122"/>
              </a:rPr>
              <a:t>第</a:t>
            </a:r>
            <a:r>
              <a:rPr lang="en-US" altLang="zh-CN" sz="2800" dirty="0" smtClean="0">
                <a:solidFill>
                  <a:srgbClr val="FF0000"/>
                </a:solidFill>
                <a:latin typeface="华文行楷" pitchFamily="2" charset="-122"/>
                <a:ea typeface="华文行楷" pitchFamily="2" charset="-122"/>
              </a:rPr>
              <a:t>91</a:t>
            </a:r>
            <a:r>
              <a:rPr lang="zh-CN" altLang="en-US" sz="2800" dirty="0" smtClean="0">
                <a:solidFill>
                  <a:srgbClr val="FF0000"/>
                </a:solidFill>
                <a:latin typeface="华文行楷" pitchFamily="2" charset="-122"/>
                <a:ea typeface="华文行楷" pitchFamily="2" charset="-122"/>
              </a:rPr>
              <a:t>条</a:t>
            </a:r>
            <a:r>
              <a:rPr lang="zh-CN" altLang="en-US" sz="2800" dirty="0" smtClean="0">
                <a:latin typeface="华文行楷" pitchFamily="2" charset="-122"/>
                <a:ea typeface="华文行楷" pitchFamily="2" charset="-122"/>
              </a:rPr>
              <a:t>    </a:t>
            </a:r>
            <a:r>
              <a:rPr lang="zh-CN" altLang="zh-CN" sz="2800" dirty="0" smtClean="0">
                <a:latin typeface="华文行楷" pitchFamily="2" charset="-122"/>
                <a:ea typeface="华文行楷" pitchFamily="2" charset="-122"/>
              </a:rPr>
              <a:t>生产经营单位的</a:t>
            </a:r>
            <a:r>
              <a:rPr lang="zh-CN" altLang="zh-CN" sz="2800" dirty="0" smtClean="0">
                <a:solidFill>
                  <a:srgbClr val="FF0000"/>
                </a:solidFill>
                <a:latin typeface="华文行楷" pitchFamily="2" charset="-122"/>
                <a:ea typeface="华文行楷" pitchFamily="2" charset="-122"/>
              </a:rPr>
              <a:t>主要负责人</a:t>
            </a:r>
            <a:r>
              <a:rPr lang="zh-CN" altLang="zh-CN" sz="2800" dirty="0" smtClean="0">
                <a:latin typeface="华文行楷" pitchFamily="2" charset="-122"/>
                <a:ea typeface="华文行楷" pitchFamily="2" charset="-122"/>
              </a:rPr>
              <a:t>未履行本法规定的安全生产管理职责的，</a:t>
            </a:r>
            <a:r>
              <a:rPr lang="en-US" altLang="zh-CN" sz="2800" dirty="0" smtClean="0">
                <a:latin typeface="华文行楷" pitchFamily="2" charset="-122"/>
                <a:ea typeface="华文行楷" pitchFamily="2" charset="-122"/>
              </a:rPr>
              <a:t>…</a:t>
            </a:r>
            <a:r>
              <a:rPr lang="zh-CN" altLang="zh-CN" sz="2800" dirty="0" smtClean="0">
                <a:solidFill>
                  <a:srgbClr val="FF0000"/>
                </a:solidFill>
                <a:latin typeface="华文行楷" pitchFamily="2" charset="-122"/>
                <a:ea typeface="华文行楷" pitchFamily="2" charset="-122"/>
              </a:rPr>
              <a:t>，导致发生生产安全事故的，给予撤职处分；</a:t>
            </a:r>
            <a:r>
              <a:rPr lang="zh-CN" altLang="zh-CN" sz="2800" dirty="0" smtClean="0">
                <a:latin typeface="华文行楷" pitchFamily="2" charset="-122"/>
                <a:ea typeface="华文行楷" pitchFamily="2" charset="-122"/>
              </a:rPr>
              <a:t>构成犯罪的，依照刑法有关规定追究刑事责任。</a:t>
            </a:r>
            <a:endParaRPr lang="en-US" altLang="zh-CN" sz="2800" dirty="0" smtClean="0">
              <a:latin typeface="华文行楷" pitchFamily="2" charset="-122"/>
              <a:ea typeface="华文行楷" pitchFamily="2" charset="-122"/>
            </a:endParaRPr>
          </a:p>
          <a:p>
            <a:pPr>
              <a:lnSpc>
                <a:spcPct val="120000"/>
              </a:lnSpc>
            </a:pPr>
            <a:r>
              <a:rPr lang="zh-CN" altLang="en-US" sz="2800" dirty="0" smtClean="0">
                <a:solidFill>
                  <a:srgbClr val="FF0000"/>
                </a:solidFill>
                <a:latin typeface="华文行楷" pitchFamily="2" charset="-122"/>
                <a:ea typeface="华文行楷" pitchFamily="2" charset="-122"/>
              </a:rPr>
              <a:t>（</a:t>
            </a:r>
            <a:r>
              <a:rPr lang="en-US" altLang="zh-CN" sz="2800" dirty="0" smtClean="0">
                <a:solidFill>
                  <a:srgbClr val="FF0000"/>
                </a:solidFill>
                <a:latin typeface="华文行楷" pitchFamily="2" charset="-122"/>
                <a:ea typeface="华文行楷" pitchFamily="2" charset="-122"/>
              </a:rPr>
              <a:t>2</a:t>
            </a:r>
            <a:r>
              <a:rPr lang="zh-CN" altLang="en-US" sz="2800" dirty="0" smtClean="0">
                <a:solidFill>
                  <a:srgbClr val="FF0000"/>
                </a:solidFill>
                <a:latin typeface="华文行楷" pitchFamily="2" charset="-122"/>
                <a:ea typeface="华文行楷" pitchFamily="2" charset="-122"/>
              </a:rPr>
              <a:t>）其他党纪政纪处分</a:t>
            </a:r>
            <a:endParaRPr lang="en-US" altLang="zh-CN" sz="2800" dirty="0" smtClean="0">
              <a:solidFill>
                <a:srgbClr val="FF0000"/>
              </a:solidFill>
              <a:latin typeface="华文行楷" pitchFamily="2" charset="-122"/>
              <a:ea typeface="华文行楷" pitchFamily="2" charset="-122"/>
            </a:endParaRPr>
          </a:p>
          <a:p>
            <a:endParaRPr lang="zh-CN" altLang="en-US" sz="2800" dirty="0">
              <a:latin typeface="+mn-ea"/>
            </a:endParaRPr>
          </a:p>
        </p:txBody>
      </p:sp>
      <p:sp>
        <p:nvSpPr>
          <p:cNvPr id="4" name="标题 3"/>
          <p:cNvSpPr>
            <a:spLocks noGrp="1"/>
          </p:cNvSpPr>
          <p:nvPr>
            <p:ph type="title"/>
          </p:nvPr>
        </p:nvSpPr>
        <p:spPr>
          <a:xfrm>
            <a:off x="3714744" y="205979"/>
            <a:ext cx="2000264" cy="722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grpSp>
        <p:nvGrpSpPr>
          <p:cNvPr id="5" name="组合 39"/>
          <p:cNvGrpSpPr/>
          <p:nvPr/>
        </p:nvGrpSpPr>
        <p:grpSpPr>
          <a:xfrm>
            <a:off x="642910" y="214295"/>
            <a:ext cx="7825627" cy="671915"/>
            <a:chOff x="152400" y="174719"/>
            <a:chExt cx="7875345" cy="316306"/>
          </a:xfrm>
        </p:grpSpPr>
        <p:sp>
          <p:nvSpPr>
            <p:cNvPr id="6" name="矩形 5"/>
            <p:cNvSpPr/>
            <p:nvPr/>
          </p:nvSpPr>
          <p:spPr>
            <a:xfrm>
              <a:off x="3171857" y="174719"/>
              <a:ext cx="2245233"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7"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pPr>
              <a:lnSpc>
                <a:spcPct val="120000"/>
              </a:lnSpc>
            </a:pPr>
            <a:r>
              <a:rPr lang="zh-CN" altLang="en-US" sz="3000" dirty="0" smtClean="0">
                <a:solidFill>
                  <a:srgbClr val="FF0000"/>
                </a:solidFill>
                <a:latin typeface="+mn-ea"/>
              </a:rPr>
              <a:t>（</a:t>
            </a:r>
            <a:r>
              <a:rPr lang="en-US" altLang="zh-CN" sz="3000" dirty="0" smtClean="0">
                <a:solidFill>
                  <a:srgbClr val="FF0000"/>
                </a:solidFill>
                <a:latin typeface="+mn-ea"/>
              </a:rPr>
              <a:t>3</a:t>
            </a:r>
            <a:r>
              <a:rPr lang="zh-CN" altLang="en-US" sz="3000" dirty="0" smtClean="0">
                <a:solidFill>
                  <a:srgbClr val="FF0000"/>
                </a:solidFill>
                <a:latin typeface="+mn-ea"/>
              </a:rPr>
              <a:t>）限制个人身份</a:t>
            </a:r>
            <a:r>
              <a:rPr lang="zh-CN" altLang="en-US" sz="3000" dirty="0" smtClean="0">
                <a:latin typeface="+mn-ea"/>
              </a:rPr>
              <a:t> </a:t>
            </a:r>
          </a:p>
          <a:p>
            <a:pPr>
              <a:lnSpc>
                <a:spcPct val="120000"/>
              </a:lnSpc>
            </a:pPr>
            <a:r>
              <a:rPr lang="zh-CN" altLang="en-US" sz="3000" dirty="0" smtClean="0">
                <a:latin typeface="+mn-ea"/>
              </a:rPr>
              <a:t>   </a:t>
            </a:r>
            <a:r>
              <a:rPr lang="en-US" altLang="zh-CN" sz="3000" dirty="0" smtClean="0">
                <a:solidFill>
                  <a:srgbClr val="FFFF66"/>
                </a:solidFill>
                <a:latin typeface="+mn-ea"/>
              </a:rPr>
              <a:t>《</a:t>
            </a:r>
            <a:r>
              <a:rPr lang="zh-CN" altLang="en-US" sz="3000" dirty="0" smtClean="0">
                <a:solidFill>
                  <a:srgbClr val="FFFF66"/>
                </a:solidFill>
                <a:latin typeface="+mn-ea"/>
              </a:rPr>
              <a:t>安全生产法</a:t>
            </a:r>
            <a:r>
              <a:rPr lang="en-US" altLang="zh-CN" sz="3000" dirty="0" smtClean="0">
                <a:solidFill>
                  <a:srgbClr val="FFFF66"/>
                </a:solidFill>
                <a:latin typeface="+mn-ea"/>
              </a:rPr>
              <a:t>》</a:t>
            </a:r>
            <a:r>
              <a:rPr lang="zh-CN" altLang="en-US" sz="3000" dirty="0" smtClean="0">
                <a:solidFill>
                  <a:srgbClr val="FFFF66"/>
                </a:solidFill>
                <a:latin typeface="+mn-ea"/>
              </a:rPr>
              <a:t>第</a:t>
            </a:r>
            <a:r>
              <a:rPr lang="en-US" altLang="zh-CN" sz="3000" dirty="0" smtClean="0">
                <a:solidFill>
                  <a:srgbClr val="FFFF66"/>
                </a:solidFill>
                <a:latin typeface="+mn-ea"/>
              </a:rPr>
              <a:t>91</a:t>
            </a:r>
            <a:r>
              <a:rPr lang="zh-CN" altLang="en-US" sz="3000" dirty="0" smtClean="0">
                <a:solidFill>
                  <a:srgbClr val="FFFF66"/>
                </a:solidFill>
                <a:latin typeface="+mn-ea"/>
              </a:rPr>
              <a:t>条第</a:t>
            </a:r>
            <a:r>
              <a:rPr lang="en-US" altLang="zh-CN" sz="3000" dirty="0" smtClean="0">
                <a:solidFill>
                  <a:srgbClr val="FFFF66"/>
                </a:solidFill>
                <a:latin typeface="+mn-ea"/>
              </a:rPr>
              <a:t>3</a:t>
            </a:r>
            <a:r>
              <a:rPr lang="zh-CN" altLang="en-US" sz="3000" dirty="0" smtClean="0">
                <a:solidFill>
                  <a:srgbClr val="FFFF66"/>
                </a:solidFill>
                <a:latin typeface="+mn-ea"/>
              </a:rPr>
              <a:t>款</a:t>
            </a:r>
          </a:p>
          <a:p>
            <a:pPr>
              <a:lnSpc>
                <a:spcPct val="120000"/>
              </a:lnSpc>
            </a:pPr>
            <a:r>
              <a:rPr lang="zh-CN" altLang="en-US" sz="3000" dirty="0" smtClean="0">
                <a:latin typeface="+mn-ea"/>
              </a:rPr>
              <a:t>    生产经营单位主要负责人依照前款规定受刑事处罚或者撤职处分的，自刑罚执行完毕或者受处分之日起，</a:t>
            </a:r>
            <a:r>
              <a:rPr lang="en-US" altLang="zh-CN" sz="3000" dirty="0" smtClean="0">
                <a:solidFill>
                  <a:srgbClr val="FF0000"/>
                </a:solidFill>
                <a:latin typeface="+mn-ea"/>
              </a:rPr>
              <a:t>5</a:t>
            </a:r>
            <a:r>
              <a:rPr lang="zh-CN" altLang="en-US" sz="3000" dirty="0" smtClean="0">
                <a:solidFill>
                  <a:srgbClr val="FF0000"/>
                </a:solidFill>
                <a:latin typeface="+mn-ea"/>
              </a:rPr>
              <a:t>年内不得担任任何企业的主要负责人，发生重大、特大事故的，终身不得担任本行业企业的主要负责人。</a:t>
            </a:r>
            <a:endParaRPr lang="zh-CN" altLang="en-US" sz="3000" dirty="0" smtClean="0">
              <a:latin typeface="+mn-ea"/>
            </a:endParaRPr>
          </a:p>
          <a:p>
            <a:endParaRPr lang="zh-CN" altLang="en-US" dirty="0"/>
          </a:p>
        </p:txBody>
      </p:sp>
      <p:grpSp>
        <p:nvGrpSpPr>
          <p:cNvPr id="5" name="组合 39"/>
          <p:cNvGrpSpPr>
            <a:grpSpLocks noGrp="1"/>
          </p:cNvGrpSpPr>
          <p:nvPr>
            <p:ph type="title"/>
          </p:nvPr>
        </p:nvGrpSpPr>
        <p:grpSpPr>
          <a:xfrm>
            <a:off x="785786" y="206375"/>
            <a:ext cx="7572428" cy="650875"/>
            <a:chOff x="152400" y="194710"/>
            <a:chExt cx="7875345" cy="316306"/>
          </a:xfrm>
        </p:grpSpPr>
        <p:sp>
          <p:nvSpPr>
            <p:cNvPr id="6" name="矩形 5"/>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7"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2916633" y="106254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53" name="TextBox 52"/>
          <p:cNvSpPr txBox="1"/>
          <p:nvPr/>
        </p:nvSpPr>
        <p:spPr>
          <a:xfrm rot="19986608">
            <a:off x="-69651" y="698284"/>
            <a:ext cx="2043741" cy="538161"/>
          </a:xfrm>
          <a:prstGeom prst="rect">
            <a:avLst/>
          </a:prstGeom>
          <a:noFill/>
        </p:spPr>
        <p:txBody>
          <a:bodyPr wrap="square" rtlCol="0">
            <a:spAutoFit/>
          </a:bodyPr>
          <a:lstStyle/>
          <a:p>
            <a:pPr algn="ctr" defTabSz="685800">
              <a:lnSpc>
                <a:spcPct val="130000"/>
              </a:lnSpc>
              <a:defRPr/>
            </a:pPr>
            <a:r>
              <a:rPr lang="zh-CN" altLang="en-US" sz="2400" kern="0" dirty="0" smtClean="0">
                <a:latin typeface="华文新魏" pitchFamily="2" charset="-122"/>
                <a:ea typeface="华文新魏" pitchFamily="2" charset="-122"/>
              </a:rPr>
              <a:t>主要依据</a:t>
            </a:r>
            <a:endParaRPr lang="zh-CN" altLang="en-US" sz="2400" kern="0" dirty="0">
              <a:latin typeface="华文新魏" pitchFamily="2" charset="-122"/>
              <a:ea typeface="华文新魏" pitchFamily="2" charset="-122"/>
            </a:endParaRPr>
          </a:p>
        </p:txBody>
      </p:sp>
      <p:grpSp>
        <p:nvGrpSpPr>
          <p:cNvPr id="2" name="组合 4"/>
          <p:cNvGrpSpPr/>
          <p:nvPr/>
        </p:nvGrpSpPr>
        <p:grpSpPr>
          <a:xfrm>
            <a:off x="2571043" y="1046833"/>
            <a:ext cx="4170038" cy="277380"/>
            <a:chOff x="1763689" y="1700809"/>
            <a:chExt cx="5560050" cy="369840"/>
          </a:xfrm>
        </p:grpSpPr>
        <p:pic>
          <p:nvPicPr>
            <p:cNvPr id="5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3" name="组合 60"/>
          <p:cNvGrpSpPr/>
          <p:nvPr/>
        </p:nvGrpSpPr>
        <p:grpSpPr>
          <a:xfrm>
            <a:off x="2571043" y="1842232"/>
            <a:ext cx="4170038" cy="277380"/>
            <a:chOff x="1763689" y="1700809"/>
            <a:chExt cx="5560050" cy="369840"/>
          </a:xfrm>
        </p:grpSpPr>
        <p:pic>
          <p:nvPicPr>
            <p:cNvPr id="62"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4" name="组合 69"/>
          <p:cNvGrpSpPr/>
          <p:nvPr/>
        </p:nvGrpSpPr>
        <p:grpSpPr>
          <a:xfrm rot="19980469">
            <a:off x="431994" y="1243163"/>
            <a:ext cx="1728191" cy="114955"/>
            <a:chOff x="1763689" y="1700809"/>
            <a:chExt cx="5560050" cy="369840"/>
          </a:xfrm>
        </p:grpSpPr>
        <p:pic>
          <p:nvPicPr>
            <p:cNvPr id="71" name="Picture 3"/>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3929058" y="1285866"/>
            <a:ext cx="4738496" cy="461665"/>
          </a:xfrm>
          <a:prstGeom prst="rect">
            <a:avLst/>
          </a:prstGeom>
          <a:noFill/>
        </p:spPr>
        <p:txBody>
          <a:bodyPr wrap="square" rtlCol="0">
            <a:spAutoFit/>
          </a:bodyPr>
          <a:lstStyle/>
          <a:p>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中华人民共和国安全生产法</a:t>
            </a:r>
            <a:r>
              <a:rPr lang="en-US" altLang="zh-CN" sz="2400" b="1" dirty="0" smtClean="0">
                <a:latin typeface="华文楷体" pitchFamily="2" charset="-122"/>
                <a:ea typeface="华文楷体" pitchFamily="2" charset="-122"/>
              </a:rPr>
              <a:t>》</a:t>
            </a:r>
            <a:endParaRPr lang="zh-CN" altLang="en-US" sz="2400" b="1" dirty="0">
              <a:latin typeface="华文楷体" pitchFamily="2" charset="-122"/>
              <a:ea typeface="华文楷体" pitchFamily="2" charset="-122"/>
            </a:endParaRPr>
          </a:p>
        </p:txBody>
      </p:sp>
      <p:sp>
        <p:nvSpPr>
          <p:cNvPr id="26" name="平行四边形 6"/>
          <p:cNvSpPr/>
          <p:nvPr/>
        </p:nvSpPr>
        <p:spPr>
          <a:xfrm>
            <a:off x="2881152" y="188228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02</a:t>
            </a:r>
            <a:endParaRPr lang="zh-CN" altLang="en-US" b="1" dirty="0"/>
          </a:p>
        </p:txBody>
      </p:sp>
      <p:grpSp>
        <p:nvGrpSpPr>
          <p:cNvPr id="5" name="组合 26"/>
          <p:cNvGrpSpPr/>
          <p:nvPr/>
        </p:nvGrpSpPr>
        <p:grpSpPr>
          <a:xfrm>
            <a:off x="2535562" y="1866573"/>
            <a:ext cx="4170038" cy="277380"/>
            <a:chOff x="1763689" y="1700809"/>
            <a:chExt cx="5560050" cy="369840"/>
          </a:xfrm>
        </p:grpSpPr>
        <p:pic>
          <p:nvPicPr>
            <p:cNvPr id="28"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6" name="组合 29"/>
          <p:cNvGrpSpPr/>
          <p:nvPr/>
        </p:nvGrpSpPr>
        <p:grpSpPr>
          <a:xfrm>
            <a:off x="2535562" y="2661972"/>
            <a:ext cx="4170038" cy="277380"/>
            <a:chOff x="1763689" y="1700809"/>
            <a:chExt cx="5560050" cy="369840"/>
          </a:xfrm>
        </p:grpSpPr>
        <p:pic>
          <p:nvPicPr>
            <p:cNvPr id="3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矩形 3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3" name="TextBox 7"/>
          <p:cNvSpPr txBox="1"/>
          <p:nvPr/>
        </p:nvSpPr>
        <p:spPr>
          <a:xfrm>
            <a:off x="3929058" y="2143122"/>
            <a:ext cx="4643470" cy="461665"/>
          </a:xfrm>
          <a:prstGeom prst="rect">
            <a:avLst/>
          </a:prstGeom>
          <a:noFill/>
        </p:spPr>
        <p:txBody>
          <a:bodyPr wrap="square" rtlCol="0">
            <a:spAutoFit/>
          </a:bodyPr>
          <a:lstStyle/>
          <a:p>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广东省安全生产条例</a:t>
            </a:r>
            <a:r>
              <a:rPr lang="en-US" altLang="zh-CN" sz="2400" b="1" dirty="0" smtClean="0">
                <a:latin typeface="华文楷体" pitchFamily="2" charset="-122"/>
                <a:ea typeface="华文楷体" pitchFamily="2" charset="-122"/>
              </a:rPr>
              <a:t>》</a:t>
            </a:r>
            <a:endParaRPr lang="zh-CN" altLang="en-US" sz="2400" b="1" dirty="0">
              <a:latin typeface="华文楷体" pitchFamily="2" charset="-122"/>
              <a:ea typeface="华文楷体" pitchFamily="2" charset="-122"/>
            </a:endParaRPr>
          </a:p>
        </p:txBody>
      </p:sp>
      <p:sp>
        <p:nvSpPr>
          <p:cNvPr id="34" name="平行四边形 6"/>
          <p:cNvSpPr/>
          <p:nvPr/>
        </p:nvSpPr>
        <p:spPr>
          <a:xfrm>
            <a:off x="2881152" y="2674935"/>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03</a:t>
            </a:r>
            <a:endParaRPr lang="zh-CN" altLang="en-US" b="1" dirty="0"/>
          </a:p>
        </p:txBody>
      </p:sp>
      <p:grpSp>
        <p:nvGrpSpPr>
          <p:cNvPr id="9" name="组合 34"/>
          <p:cNvGrpSpPr/>
          <p:nvPr/>
        </p:nvGrpSpPr>
        <p:grpSpPr>
          <a:xfrm>
            <a:off x="2535562" y="2659220"/>
            <a:ext cx="4170038" cy="277380"/>
            <a:chOff x="1763689" y="1700809"/>
            <a:chExt cx="5560050" cy="369840"/>
          </a:xfrm>
        </p:grpSpPr>
        <p:pic>
          <p:nvPicPr>
            <p:cNvPr id="36"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 name="矩形 36"/>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10" name="组合 37"/>
          <p:cNvGrpSpPr/>
          <p:nvPr/>
        </p:nvGrpSpPr>
        <p:grpSpPr>
          <a:xfrm>
            <a:off x="2535562" y="3454619"/>
            <a:ext cx="4170038" cy="277380"/>
            <a:chOff x="1763689" y="1700809"/>
            <a:chExt cx="5560050" cy="369840"/>
          </a:xfrm>
        </p:grpSpPr>
        <p:pic>
          <p:nvPicPr>
            <p:cNvPr id="3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矩形 3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41" name="TextBox 7"/>
          <p:cNvSpPr txBox="1"/>
          <p:nvPr/>
        </p:nvSpPr>
        <p:spPr>
          <a:xfrm>
            <a:off x="3929058" y="2928940"/>
            <a:ext cx="4773977" cy="400110"/>
          </a:xfrm>
          <a:prstGeom prst="rect">
            <a:avLst/>
          </a:prstGeom>
          <a:noFill/>
        </p:spPr>
        <p:txBody>
          <a:bodyPr wrap="square" rtlCol="0">
            <a:spAutoFit/>
          </a:bodyPr>
          <a:lstStyle/>
          <a:p>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关于推进安全生产领域改革发展的意见</a:t>
            </a:r>
            <a:r>
              <a:rPr lang="en-US" altLang="zh-CN" sz="2000" b="1" dirty="0" smtClean="0">
                <a:latin typeface="华文楷体" pitchFamily="2" charset="-122"/>
                <a:ea typeface="华文楷体" pitchFamily="2" charset="-122"/>
              </a:rPr>
              <a:t>》</a:t>
            </a:r>
            <a:endParaRPr lang="zh-CN" altLang="en-US" sz="2000" b="1" dirty="0">
              <a:latin typeface="华文楷体" pitchFamily="2" charset="-122"/>
              <a:ea typeface="华文楷体" pitchFamily="2" charset="-122"/>
            </a:endParaRPr>
          </a:p>
        </p:txBody>
      </p:sp>
      <p:grpSp>
        <p:nvGrpSpPr>
          <p:cNvPr id="11" name="组合 42"/>
          <p:cNvGrpSpPr/>
          <p:nvPr/>
        </p:nvGrpSpPr>
        <p:grpSpPr>
          <a:xfrm>
            <a:off x="2512702" y="3439692"/>
            <a:ext cx="4170038" cy="277380"/>
            <a:chOff x="1763689" y="1700809"/>
            <a:chExt cx="5560050" cy="369840"/>
          </a:xfrm>
        </p:grpSpPr>
        <p:pic>
          <p:nvPicPr>
            <p:cNvPr id="44"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 name="矩形 44"/>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22" presetClass="entr" presetSubtype="8"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22" presetClass="entr" presetSubtype="8"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par>
                                <p:cTn id="47" presetID="22" presetClass="entr" presetSubtype="8"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par>
                                <p:cTn id="53" presetID="22" presetClass="entr" presetSubtype="8"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 grpId="0"/>
      <p:bldP spid="8" grpId="0"/>
      <p:bldP spid="26" grpId="0" animBg="1"/>
      <p:bldP spid="33" grpId="0"/>
      <p:bldP spid="34" grpId="0" animBg="1"/>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en-US" altLang="zh-CN" sz="2800" b="1" dirty="0" smtClean="0">
                <a:solidFill>
                  <a:srgbClr val="FFFF66"/>
                </a:solidFill>
                <a:latin typeface="华文行楷" pitchFamily="2" charset="-122"/>
                <a:ea typeface="华文行楷" pitchFamily="2" charset="-122"/>
              </a:rPr>
              <a:t>5</a:t>
            </a:r>
            <a:r>
              <a:rPr lang="zh-CN" altLang="en-US" sz="2800" b="1" dirty="0" smtClean="0">
                <a:solidFill>
                  <a:srgbClr val="FFFF66"/>
                </a:solidFill>
                <a:latin typeface="华文行楷" pitchFamily="2" charset="-122"/>
                <a:ea typeface="华文行楷" pitchFamily="2" charset="-122"/>
              </a:rPr>
              <a:t>、对企业管理人员的罚款</a:t>
            </a:r>
            <a:endParaRPr lang="en-US" altLang="zh-CN" sz="2800" b="1" dirty="0" smtClean="0">
              <a:solidFill>
                <a:srgbClr val="FFFF66"/>
              </a:solidFill>
              <a:latin typeface="华文行楷" pitchFamily="2" charset="-122"/>
              <a:ea typeface="华文行楷" pitchFamily="2" charset="-122"/>
            </a:endParaRPr>
          </a:p>
          <a:p>
            <a:pPr>
              <a:lnSpc>
                <a:spcPct val="120000"/>
              </a:lnSpc>
              <a:buNone/>
            </a:pPr>
            <a:r>
              <a:rPr lang="en-US" altLang="zh-CN" sz="2800" dirty="0" smtClean="0">
                <a:solidFill>
                  <a:srgbClr val="FF0000"/>
                </a:solidFill>
                <a:latin typeface="华文行楷" pitchFamily="2" charset="-122"/>
                <a:ea typeface="华文行楷" pitchFamily="2" charset="-122"/>
              </a:rPr>
              <a:t>《</a:t>
            </a:r>
            <a:r>
              <a:rPr lang="zh-CN" altLang="en-US" sz="2800" dirty="0" smtClean="0">
                <a:solidFill>
                  <a:srgbClr val="FF0000"/>
                </a:solidFill>
                <a:latin typeface="华文行楷" pitchFamily="2" charset="-122"/>
                <a:ea typeface="华文行楷" pitchFamily="2" charset="-122"/>
              </a:rPr>
              <a:t>安全生产法</a:t>
            </a:r>
            <a:r>
              <a:rPr lang="en-US" altLang="zh-CN" sz="2800" dirty="0" smtClean="0">
                <a:solidFill>
                  <a:srgbClr val="FF0000"/>
                </a:solidFill>
                <a:latin typeface="华文行楷" pitchFamily="2" charset="-122"/>
                <a:ea typeface="华文行楷" pitchFamily="2" charset="-122"/>
              </a:rPr>
              <a:t>》</a:t>
            </a:r>
            <a:r>
              <a:rPr lang="zh-CN" altLang="en-US" sz="2800" dirty="0" smtClean="0">
                <a:solidFill>
                  <a:srgbClr val="FF0000"/>
                </a:solidFill>
                <a:latin typeface="华文行楷" pitchFamily="2" charset="-122"/>
                <a:ea typeface="华文行楷" pitchFamily="2" charset="-122"/>
              </a:rPr>
              <a:t>第</a:t>
            </a:r>
            <a:r>
              <a:rPr lang="en-US" altLang="zh-CN" sz="2800" dirty="0" smtClean="0">
                <a:solidFill>
                  <a:srgbClr val="FF0000"/>
                </a:solidFill>
                <a:latin typeface="华文行楷" pitchFamily="2" charset="-122"/>
                <a:ea typeface="华文行楷" pitchFamily="2" charset="-122"/>
              </a:rPr>
              <a:t>98</a:t>
            </a:r>
            <a:r>
              <a:rPr lang="zh-CN" altLang="en-US" sz="2800" dirty="0" smtClean="0">
                <a:solidFill>
                  <a:srgbClr val="FF0000"/>
                </a:solidFill>
                <a:latin typeface="华文行楷" pitchFamily="2" charset="-122"/>
                <a:ea typeface="华文行楷" pitchFamily="2" charset="-122"/>
              </a:rPr>
              <a:t>条</a:t>
            </a:r>
            <a:r>
              <a:rPr lang="zh-CN" altLang="en-US" sz="2800" dirty="0" smtClean="0">
                <a:latin typeface="华文行楷" pitchFamily="2" charset="-122"/>
                <a:ea typeface="华文行楷" pitchFamily="2" charset="-122"/>
              </a:rPr>
              <a:t>   生产经营</a:t>
            </a:r>
            <a:r>
              <a:rPr lang="zh-CN" altLang="en-US" sz="2800" dirty="0" smtClean="0">
                <a:solidFill>
                  <a:srgbClr val="FF0000"/>
                </a:solidFill>
                <a:latin typeface="华文行楷" pitchFamily="2" charset="-122"/>
                <a:ea typeface="华文行楷" pitchFamily="2" charset="-122"/>
              </a:rPr>
              <a:t>单位</a:t>
            </a:r>
            <a:r>
              <a:rPr lang="zh-CN" altLang="en-US" sz="2800" dirty="0" smtClean="0">
                <a:latin typeface="华文行楷" pitchFamily="2" charset="-122"/>
                <a:ea typeface="华文行楷" pitchFamily="2" charset="-122"/>
              </a:rPr>
              <a:t>有下列行为之一的，责令限期改正，</a:t>
            </a:r>
            <a:r>
              <a:rPr lang="zh-CN" altLang="en-US" sz="2800" dirty="0" smtClean="0">
                <a:solidFill>
                  <a:srgbClr val="FF0000"/>
                </a:solidFill>
                <a:latin typeface="华文行楷" pitchFamily="2" charset="-122"/>
                <a:ea typeface="华文行楷" pitchFamily="2" charset="-122"/>
              </a:rPr>
              <a:t>可以处十万元以下的罚款；</a:t>
            </a:r>
            <a:r>
              <a:rPr lang="zh-CN" altLang="en-US" sz="2800" dirty="0" smtClean="0">
                <a:latin typeface="华文行楷" pitchFamily="2" charset="-122"/>
                <a:ea typeface="华文行楷" pitchFamily="2" charset="-122"/>
              </a:rPr>
              <a:t>逾期未改正的，责令停产停业整顿，并处十万元以上二十万元以下的罚款，</a:t>
            </a:r>
            <a:r>
              <a:rPr lang="zh-CN" altLang="en-US" sz="2800" dirty="0" smtClean="0">
                <a:solidFill>
                  <a:srgbClr val="FF0000"/>
                </a:solidFill>
                <a:latin typeface="华文行楷" pitchFamily="2" charset="-122"/>
                <a:ea typeface="华文行楷" pitchFamily="2" charset="-122"/>
              </a:rPr>
              <a:t>对其直接负责的主管人员和其他直接责任人员处二万元以上五万元以下的罚款；</a:t>
            </a:r>
            <a:r>
              <a:rPr lang="zh-CN" altLang="en-US" sz="2800" dirty="0" smtClean="0">
                <a:latin typeface="华文行楷" pitchFamily="2" charset="-122"/>
                <a:ea typeface="华文行楷" pitchFamily="2" charset="-122"/>
              </a:rPr>
              <a:t>构成犯罪的，依照刑法有关规定追究刑事责任：</a:t>
            </a:r>
          </a:p>
          <a:p>
            <a:pPr>
              <a:lnSpc>
                <a:spcPct val="120000"/>
              </a:lnSpc>
              <a:buNone/>
            </a:pPr>
            <a:r>
              <a:rPr lang="zh-CN" altLang="en-US" sz="2800" dirty="0" smtClean="0">
                <a:latin typeface="华文行楷" pitchFamily="2" charset="-122"/>
                <a:ea typeface="华文行楷" pitchFamily="2" charset="-122"/>
              </a:rPr>
              <a:t>   </a:t>
            </a:r>
            <a:r>
              <a:rPr lang="en-US" altLang="zh-CN" sz="2800" dirty="0" smtClean="0">
                <a:latin typeface="华文行楷" pitchFamily="2" charset="-122"/>
                <a:ea typeface="华文行楷" pitchFamily="2" charset="-122"/>
              </a:rPr>
              <a:t>…</a:t>
            </a:r>
            <a:r>
              <a:rPr lang="zh-CN" altLang="en-US" sz="2800" dirty="0" smtClean="0">
                <a:solidFill>
                  <a:srgbClr val="FF0000"/>
                </a:solidFill>
                <a:latin typeface="华文行楷" pitchFamily="2" charset="-122"/>
                <a:ea typeface="华文行楷" pitchFamily="2" charset="-122"/>
              </a:rPr>
              <a:t>（四）未建立事故隐患排查治理制度的。</a:t>
            </a:r>
          </a:p>
          <a:p>
            <a:endParaRPr lang="zh-CN" altLang="en-US" dirty="0"/>
          </a:p>
        </p:txBody>
      </p:sp>
      <p:grpSp>
        <p:nvGrpSpPr>
          <p:cNvPr id="4" name="组合 39"/>
          <p:cNvGrpSpPr>
            <a:grpSpLocks noGrp="1"/>
          </p:cNvGrpSpPr>
          <p:nvPr>
            <p:ph type="title"/>
          </p:nvPr>
        </p:nvGrpSpPr>
        <p:grpSpPr>
          <a:xfrm>
            <a:off x="457200" y="206375"/>
            <a:ext cx="8229600" cy="857250"/>
            <a:chOff x="152400" y="194710"/>
            <a:chExt cx="7875345" cy="316306"/>
          </a:xfrm>
        </p:grpSpPr>
        <p:sp>
          <p:nvSpPr>
            <p:cNvPr id="5" name="矩形 4"/>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6"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sz="2800" b="1" dirty="0" smtClean="0">
                <a:solidFill>
                  <a:srgbClr val="FFFF66"/>
                </a:solidFill>
                <a:latin typeface="华文行楷" pitchFamily="2" charset="-122"/>
                <a:ea typeface="华文行楷" pitchFamily="2" charset="-122"/>
              </a:rPr>
              <a:t>6</a:t>
            </a:r>
            <a:r>
              <a:rPr lang="zh-CN" altLang="en-US" sz="2800" b="1" dirty="0" smtClean="0">
                <a:solidFill>
                  <a:srgbClr val="FFFF66"/>
                </a:solidFill>
                <a:latin typeface="华文行楷" pitchFamily="2" charset="-122"/>
                <a:ea typeface="华文行楷" pitchFamily="2" charset="-122"/>
              </a:rPr>
              <a:t>、对企业管理人员的其他行政处理</a:t>
            </a:r>
            <a:endParaRPr lang="en-US" altLang="zh-CN" sz="2800" b="1" dirty="0" smtClean="0">
              <a:solidFill>
                <a:srgbClr val="FFFF66"/>
              </a:solidFill>
              <a:latin typeface="华文行楷" pitchFamily="2" charset="-122"/>
              <a:ea typeface="华文行楷" pitchFamily="2" charset="-122"/>
            </a:endParaRPr>
          </a:p>
          <a:p>
            <a:r>
              <a:rPr lang="en-US" altLang="zh-CN" sz="2800" b="1" dirty="0" smtClean="0">
                <a:solidFill>
                  <a:srgbClr val="FF0000"/>
                </a:solidFill>
                <a:latin typeface="华文行楷" pitchFamily="2" charset="-122"/>
                <a:ea typeface="华文行楷" pitchFamily="2" charset="-122"/>
              </a:rPr>
              <a:t>《</a:t>
            </a:r>
            <a:r>
              <a:rPr lang="zh-CN" altLang="en-US" sz="2800" b="1" dirty="0" smtClean="0">
                <a:solidFill>
                  <a:srgbClr val="FF0000"/>
                </a:solidFill>
                <a:latin typeface="华文行楷" pitchFamily="2" charset="-122"/>
                <a:ea typeface="华文行楷" pitchFamily="2" charset="-122"/>
              </a:rPr>
              <a:t>安全生产法</a:t>
            </a:r>
            <a:r>
              <a:rPr lang="en-US" altLang="zh-CN" sz="2800" b="1" dirty="0" smtClean="0">
                <a:solidFill>
                  <a:srgbClr val="FF0000"/>
                </a:solidFill>
                <a:latin typeface="华文行楷" pitchFamily="2" charset="-122"/>
                <a:ea typeface="华文行楷" pitchFamily="2" charset="-122"/>
              </a:rPr>
              <a:t>》</a:t>
            </a:r>
            <a:r>
              <a:rPr lang="zh-CN" altLang="en-US" sz="2800" b="1" dirty="0" smtClean="0">
                <a:solidFill>
                  <a:srgbClr val="FF0000"/>
                </a:solidFill>
                <a:latin typeface="华文行楷" pitchFamily="2" charset="-122"/>
                <a:ea typeface="华文行楷" pitchFamily="2" charset="-122"/>
              </a:rPr>
              <a:t>第</a:t>
            </a:r>
            <a:r>
              <a:rPr lang="en-US" altLang="zh-CN" sz="2800" b="1" dirty="0" smtClean="0">
                <a:solidFill>
                  <a:srgbClr val="FF0000"/>
                </a:solidFill>
                <a:latin typeface="华文行楷" pitchFamily="2" charset="-122"/>
                <a:ea typeface="华文行楷" pitchFamily="2" charset="-122"/>
              </a:rPr>
              <a:t>93</a:t>
            </a:r>
            <a:r>
              <a:rPr lang="zh-CN" altLang="en-US" sz="2800" b="1" dirty="0" smtClean="0">
                <a:solidFill>
                  <a:srgbClr val="FF0000"/>
                </a:solidFill>
                <a:latin typeface="华文行楷" pitchFamily="2" charset="-122"/>
                <a:ea typeface="华文行楷" pitchFamily="2" charset="-122"/>
              </a:rPr>
              <a:t>条  </a:t>
            </a:r>
            <a:r>
              <a:rPr lang="zh-CN" altLang="en-US" sz="2800" dirty="0" smtClean="0">
                <a:latin typeface="华文行楷" pitchFamily="2" charset="-122"/>
                <a:ea typeface="华文行楷" pitchFamily="2" charset="-122"/>
              </a:rPr>
              <a:t>生产经营单位的</a:t>
            </a:r>
            <a:r>
              <a:rPr lang="zh-CN" altLang="en-US" sz="2800" dirty="0" smtClean="0">
                <a:solidFill>
                  <a:srgbClr val="FF0000"/>
                </a:solidFill>
                <a:latin typeface="华文行楷" pitchFamily="2" charset="-122"/>
                <a:ea typeface="华文行楷" pitchFamily="2" charset="-122"/>
              </a:rPr>
              <a:t>安全生产管理人员未履行</a:t>
            </a:r>
            <a:r>
              <a:rPr lang="zh-CN" altLang="en-US" sz="2800" dirty="0" smtClean="0">
                <a:latin typeface="华文行楷" pitchFamily="2" charset="-122"/>
                <a:ea typeface="华文行楷" pitchFamily="2" charset="-122"/>
              </a:rPr>
              <a:t>本法规定的安全生产管理</a:t>
            </a:r>
            <a:r>
              <a:rPr lang="zh-CN" altLang="en-US" sz="2800" dirty="0" smtClean="0">
                <a:solidFill>
                  <a:srgbClr val="FF0000"/>
                </a:solidFill>
                <a:latin typeface="华文行楷" pitchFamily="2" charset="-122"/>
                <a:ea typeface="华文行楷" pitchFamily="2" charset="-122"/>
              </a:rPr>
              <a:t>职责</a:t>
            </a:r>
            <a:r>
              <a:rPr lang="zh-CN" altLang="en-US" sz="2800" dirty="0" smtClean="0">
                <a:latin typeface="华文行楷" pitchFamily="2" charset="-122"/>
                <a:ea typeface="华文行楷" pitchFamily="2" charset="-122"/>
              </a:rPr>
              <a:t>的，责令限期改正；</a:t>
            </a:r>
            <a:r>
              <a:rPr lang="zh-CN" altLang="en-US" sz="2800" dirty="0" smtClean="0">
                <a:solidFill>
                  <a:srgbClr val="FF0000"/>
                </a:solidFill>
                <a:latin typeface="华文行楷" pitchFamily="2" charset="-122"/>
                <a:ea typeface="华文行楷" pitchFamily="2" charset="-122"/>
              </a:rPr>
              <a:t>导致发生</a:t>
            </a:r>
            <a:r>
              <a:rPr lang="zh-CN" altLang="en-US" sz="2800" dirty="0" smtClean="0">
                <a:latin typeface="华文行楷" pitchFamily="2" charset="-122"/>
                <a:ea typeface="华文行楷" pitchFamily="2" charset="-122"/>
              </a:rPr>
              <a:t>生产安全</a:t>
            </a:r>
            <a:r>
              <a:rPr lang="zh-CN" altLang="en-US" sz="2800" dirty="0" smtClean="0">
                <a:solidFill>
                  <a:srgbClr val="FF0000"/>
                </a:solidFill>
                <a:latin typeface="华文行楷" pitchFamily="2" charset="-122"/>
                <a:ea typeface="华文行楷" pitchFamily="2" charset="-122"/>
              </a:rPr>
              <a:t>事故的，</a:t>
            </a:r>
            <a:r>
              <a:rPr lang="zh-CN" altLang="en-US" sz="2800" dirty="0" smtClean="0">
                <a:latin typeface="华文行楷" pitchFamily="2" charset="-122"/>
                <a:ea typeface="华文行楷" pitchFamily="2" charset="-122"/>
              </a:rPr>
              <a:t> </a:t>
            </a:r>
            <a:r>
              <a:rPr lang="zh-CN" altLang="en-US" sz="2800" dirty="0" smtClean="0">
                <a:solidFill>
                  <a:srgbClr val="FF0000"/>
                </a:solidFill>
                <a:latin typeface="华文行楷" pitchFamily="2" charset="-122"/>
                <a:ea typeface="华文行楷" pitchFamily="2" charset="-122"/>
              </a:rPr>
              <a:t>暂停或者撤销其与安全生产有关的资格；</a:t>
            </a:r>
            <a:r>
              <a:rPr lang="zh-CN" altLang="en-US" sz="2800" dirty="0" smtClean="0">
                <a:latin typeface="华文行楷" pitchFamily="2" charset="-122"/>
                <a:ea typeface="华文行楷" pitchFamily="2" charset="-122"/>
              </a:rPr>
              <a:t>构成犯罪的，依照刑法有关规定追究刑事责任。</a:t>
            </a:r>
            <a:endParaRPr lang="zh-CN" altLang="en-US" sz="2800" dirty="0"/>
          </a:p>
        </p:txBody>
      </p:sp>
      <p:grpSp>
        <p:nvGrpSpPr>
          <p:cNvPr id="4" name="组合 39"/>
          <p:cNvGrpSpPr>
            <a:grpSpLocks noGrp="1"/>
          </p:cNvGrpSpPr>
          <p:nvPr>
            <p:ph type="title"/>
          </p:nvPr>
        </p:nvGrpSpPr>
        <p:grpSpPr>
          <a:xfrm>
            <a:off x="457200" y="206375"/>
            <a:ext cx="8229600" cy="857250"/>
            <a:chOff x="152400" y="194710"/>
            <a:chExt cx="7875345" cy="316306"/>
          </a:xfrm>
        </p:grpSpPr>
        <p:sp>
          <p:nvSpPr>
            <p:cNvPr id="5" name="矩形 4"/>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6"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071552"/>
            <a:ext cx="8186766" cy="3671898"/>
          </a:xfrm>
        </p:spPr>
        <p:txBody>
          <a:bodyPr>
            <a:normAutofit fontScale="85000" lnSpcReduction="10000"/>
          </a:bodyPr>
          <a:lstStyle/>
          <a:p>
            <a:r>
              <a:rPr lang="zh-CN" altLang="en-US" b="1" dirty="0" smtClean="0">
                <a:solidFill>
                  <a:srgbClr val="FF0000"/>
                </a:solidFill>
                <a:latin typeface="华文行楷" pitchFamily="2" charset="-122"/>
                <a:ea typeface="华文行楷" pitchFamily="2" charset="-122"/>
              </a:rPr>
              <a:t>司法责任</a:t>
            </a:r>
            <a:endParaRPr lang="en-US" altLang="zh-CN" b="1" dirty="0" smtClean="0">
              <a:solidFill>
                <a:srgbClr val="FF0000"/>
              </a:solidFill>
              <a:latin typeface="华文行楷" pitchFamily="2" charset="-122"/>
              <a:ea typeface="华文行楷" pitchFamily="2" charset="-122"/>
            </a:endParaRPr>
          </a:p>
          <a:p>
            <a:r>
              <a:rPr lang="en-US" altLang="zh-CN" dirty="0" smtClean="0">
                <a:solidFill>
                  <a:srgbClr val="FF0000"/>
                </a:solidFill>
                <a:latin typeface="华文行楷" pitchFamily="2" charset="-122"/>
                <a:ea typeface="华文行楷" pitchFamily="2" charset="-122"/>
              </a:rPr>
              <a:t>1</a:t>
            </a:r>
            <a:r>
              <a:rPr lang="zh-CN" altLang="en-US" dirty="0" smtClean="0">
                <a:solidFill>
                  <a:srgbClr val="FF0000"/>
                </a:solidFill>
                <a:latin typeface="华文行楷" pitchFamily="2" charset="-122"/>
                <a:ea typeface="华文行楷" pitchFamily="2" charset="-122"/>
              </a:rPr>
              <a:t>、留置（控制）</a:t>
            </a:r>
          </a:p>
          <a:p>
            <a:r>
              <a:rPr lang="zh-CN" altLang="en-US" dirty="0" smtClean="0">
                <a:latin typeface="华文行楷" pitchFamily="2" charset="-122"/>
                <a:ea typeface="华文行楷" pitchFamily="2" charset="-122"/>
              </a:rPr>
              <a:t>   公安部门（一般为辖区派出所）在与安监部门对工伤事故进行联合调查时，常用此措施。</a:t>
            </a:r>
          </a:p>
          <a:p>
            <a:r>
              <a:rPr lang="en-US" altLang="zh-CN" dirty="0" smtClean="0">
                <a:solidFill>
                  <a:srgbClr val="FF0000"/>
                </a:solidFill>
                <a:latin typeface="华文行楷" pitchFamily="2" charset="-122"/>
                <a:ea typeface="华文行楷" pitchFamily="2" charset="-122"/>
              </a:rPr>
              <a:t>2</a:t>
            </a:r>
            <a:r>
              <a:rPr lang="zh-CN" altLang="en-US" dirty="0" smtClean="0">
                <a:solidFill>
                  <a:srgbClr val="FF0000"/>
                </a:solidFill>
                <a:latin typeface="华文行楷" pitchFamily="2" charset="-122"/>
                <a:ea typeface="华文行楷" pitchFamily="2" charset="-122"/>
              </a:rPr>
              <a:t>、拘留</a:t>
            </a:r>
          </a:p>
          <a:p>
            <a:r>
              <a:rPr lang="zh-CN" altLang="en-US" dirty="0" smtClean="0">
                <a:latin typeface="华文行楷" pitchFamily="2" charset="-122"/>
                <a:ea typeface="华文行楷" pitchFamily="2" charset="-122"/>
              </a:rPr>
              <a:t>  </a:t>
            </a:r>
            <a:r>
              <a:rPr lang="en-US" altLang="zh-CN" dirty="0" smtClean="0">
                <a:solidFill>
                  <a:srgbClr val="FF0000"/>
                </a:solidFill>
                <a:latin typeface="华文行楷" pitchFamily="2" charset="-122"/>
                <a:ea typeface="华文行楷" pitchFamily="2" charset="-122"/>
              </a:rPr>
              <a:t>《</a:t>
            </a:r>
            <a:r>
              <a:rPr lang="zh-CN" altLang="en-US" dirty="0" smtClean="0">
                <a:solidFill>
                  <a:srgbClr val="FF0000"/>
                </a:solidFill>
                <a:latin typeface="华文行楷" pitchFamily="2" charset="-122"/>
                <a:ea typeface="华文行楷" pitchFamily="2" charset="-122"/>
              </a:rPr>
              <a:t>安全生产法</a:t>
            </a:r>
            <a:r>
              <a:rPr lang="en-US" altLang="zh-CN" dirty="0" smtClean="0">
                <a:solidFill>
                  <a:srgbClr val="FF0000"/>
                </a:solidFill>
                <a:latin typeface="华文行楷" pitchFamily="2" charset="-122"/>
                <a:ea typeface="华文行楷" pitchFamily="2" charset="-122"/>
              </a:rPr>
              <a:t>》</a:t>
            </a:r>
            <a:r>
              <a:rPr lang="zh-CN" altLang="en-US" dirty="0" smtClean="0">
                <a:solidFill>
                  <a:srgbClr val="FF0000"/>
                </a:solidFill>
                <a:latin typeface="华文行楷" pitchFamily="2" charset="-122"/>
                <a:ea typeface="华文行楷" pitchFamily="2" charset="-122"/>
              </a:rPr>
              <a:t>第</a:t>
            </a:r>
            <a:r>
              <a:rPr lang="en-US" altLang="zh-CN" dirty="0" smtClean="0">
                <a:solidFill>
                  <a:srgbClr val="FF0000"/>
                </a:solidFill>
                <a:latin typeface="华文行楷" pitchFamily="2" charset="-122"/>
                <a:ea typeface="华文行楷" pitchFamily="2" charset="-122"/>
              </a:rPr>
              <a:t>106</a:t>
            </a:r>
            <a:r>
              <a:rPr lang="zh-CN" altLang="en-US" dirty="0" smtClean="0">
                <a:solidFill>
                  <a:srgbClr val="FF0000"/>
                </a:solidFill>
                <a:latin typeface="华文行楷" pitchFamily="2" charset="-122"/>
                <a:ea typeface="华文行楷" pitchFamily="2" charset="-122"/>
              </a:rPr>
              <a:t>条规定</a:t>
            </a:r>
            <a:r>
              <a:rPr lang="zh-CN" altLang="en-US" dirty="0" smtClean="0">
                <a:latin typeface="华文行楷" pitchFamily="2" charset="-122"/>
                <a:ea typeface="华文行楷" pitchFamily="2" charset="-122"/>
              </a:rPr>
              <a:t>：生产经营单位主要负责人在本单位发生生产安全事故时隐瞒不报、谎报、迟报或者逃匿的，</a:t>
            </a:r>
            <a:r>
              <a:rPr lang="zh-CN" altLang="en-US" dirty="0" smtClean="0">
                <a:solidFill>
                  <a:srgbClr val="FF0000"/>
                </a:solidFill>
                <a:latin typeface="华文行楷" pitchFamily="2" charset="-122"/>
                <a:ea typeface="华文行楷" pitchFamily="2" charset="-122"/>
              </a:rPr>
              <a:t>处</a:t>
            </a:r>
            <a:r>
              <a:rPr lang="en-US" altLang="zh-CN" dirty="0" smtClean="0">
                <a:solidFill>
                  <a:srgbClr val="FF0000"/>
                </a:solidFill>
                <a:latin typeface="华文行楷" pitchFamily="2" charset="-122"/>
                <a:ea typeface="华文行楷" pitchFamily="2" charset="-122"/>
              </a:rPr>
              <a:t>15</a:t>
            </a:r>
            <a:r>
              <a:rPr lang="zh-CN" altLang="en-US" dirty="0" smtClean="0">
                <a:solidFill>
                  <a:srgbClr val="FF0000"/>
                </a:solidFill>
                <a:latin typeface="华文行楷" pitchFamily="2" charset="-122"/>
                <a:ea typeface="华文行楷" pitchFamily="2" charset="-122"/>
              </a:rPr>
              <a:t>日以下拘留。</a:t>
            </a:r>
          </a:p>
          <a:p>
            <a:endParaRPr lang="zh-CN" altLang="en-US" dirty="0"/>
          </a:p>
        </p:txBody>
      </p:sp>
      <p:grpSp>
        <p:nvGrpSpPr>
          <p:cNvPr id="4" name="组合 39"/>
          <p:cNvGrpSpPr>
            <a:grpSpLocks noGrp="1"/>
          </p:cNvGrpSpPr>
          <p:nvPr>
            <p:ph type="title"/>
          </p:nvPr>
        </p:nvGrpSpPr>
        <p:grpSpPr>
          <a:xfrm>
            <a:off x="457200" y="206375"/>
            <a:ext cx="8229600" cy="857250"/>
            <a:chOff x="152400" y="194710"/>
            <a:chExt cx="7875345" cy="316306"/>
          </a:xfrm>
        </p:grpSpPr>
        <p:sp>
          <p:nvSpPr>
            <p:cNvPr id="5" name="矩形 4"/>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6"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pPr>
              <a:lnSpc>
                <a:spcPct val="90000"/>
              </a:lnSpc>
            </a:pPr>
            <a:r>
              <a:rPr lang="en-US" altLang="zh-CN" sz="3100" b="1" dirty="0" smtClean="0">
                <a:solidFill>
                  <a:srgbClr val="FF0000"/>
                </a:solidFill>
                <a:latin typeface="华文行楷" pitchFamily="2" charset="-122"/>
                <a:ea typeface="华文行楷" pitchFamily="2" charset="-122"/>
              </a:rPr>
              <a:t>3</a:t>
            </a:r>
            <a:r>
              <a:rPr lang="zh-CN" altLang="en-US" sz="3100" b="1" dirty="0" smtClean="0">
                <a:solidFill>
                  <a:srgbClr val="FF0000"/>
                </a:solidFill>
                <a:latin typeface="华文行楷" pitchFamily="2" charset="-122"/>
                <a:ea typeface="华文行楷" pitchFamily="2" charset="-122"/>
              </a:rPr>
              <a:t>、刑事责任</a:t>
            </a:r>
          </a:p>
          <a:p>
            <a:pPr>
              <a:lnSpc>
                <a:spcPct val="90000"/>
              </a:lnSpc>
            </a:pPr>
            <a:r>
              <a:rPr lang="en-US" altLang="zh-CN" sz="3100" dirty="0" smtClean="0">
                <a:solidFill>
                  <a:srgbClr val="FF0000"/>
                </a:solidFill>
                <a:latin typeface="华文行楷" pitchFamily="2" charset="-122"/>
                <a:ea typeface="华文行楷" pitchFamily="2" charset="-122"/>
              </a:rPr>
              <a:t>《</a:t>
            </a:r>
            <a:r>
              <a:rPr lang="zh-CN" altLang="en-US" sz="3100" dirty="0" smtClean="0">
                <a:solidFill>
                  <a:srgbClr val="FF0000"/>
                </a:solidFill>
                <a:latin typeface="华文行楷" pitchFamily="2" charset="-122"/>
                <a:ea typeface="华文行楷" pitchFamily="2" charset="-122"/>
              </a:rPr>
              <a:t>刑法</a:t>
            </a:r>
            <a:r>
              <a:rPr lang="en-US" altLang="zh-CN" sz="3100" dirty="0" smtClean="0">
                <a:solidFill>
                  <a:srgbClr val="FF0000"/>
                </a:solidFill>
                <a:latin typeface="华文行楷" pitchFamily="2" charset="-122"/>
                <a:ea typeface="华文行楷" pitchFamily="2" charset="-122"/>
              </a:rPr>
              <a:t>》</a:t>
            </a:r>
            <a:r>
              <a:rPr lang="zh-CN" altLang="en-US" sz="3100" dirty="0" smtClean="0">
                <a:solidFill>
                  <a:srgbClr val="FF0000"/>
                </a:solidFill>
                <a:latin typeface="华文行楷" pitchFamily="2" charset="-122"/>
                <a:ea typeface="华文行楷" pitchFamily="2" charset="-122"/>
              </a:rPr>
              <a:t>第</a:t>
            </a:r>
            <a:r>
              <a:rPr lang="en-US" altLang="zh-CN" sz="3100" dirty="0" smtClean="0">
                <a:solidFill>
                  <a:srgbClr val="FF0000"/>
                </a:solidFill>
                <a:latin typeface="华文行楷" pitchFamily="2" charset="-122"/>
                <a:ea typeface="华文行楷" pitchFamily="2" charset="-122"/>
              </a:rPr>
              <a:t>135</a:t>
            </a:r>
            <a:r>
              <a:rPr lang="zh-CN" altLang="en-US" sz="3100" dirty="0" smtClean="0">
                <a:solidFill>
                  <a:srgbClr val="FF0000"/>
                </a:solidFill>
                <a:latin typeface="华文行楷" pitchFamily="2" charset="-122"/>
                <a:ea typeface="华文行楷" pitchFamily="2" charset="-122"/>
              </a:rPr>
              <a:t>条，“重大劳动安全事故罪”，</a:t>
            </a:r>
            <a:r>
              <a:rPr lang="zh-CN" altLang="en-US" sz="3100" dirty="0" smtClean="0">
                <a:latin typeface="华文行楷" pitchFamily="2" charset="-122"/>
                <a:ea typeface="华文行楷" pitchFamily="2" charset="-122"/>
              </a:rPr>
              <a:t>该罪的构成要件：</a:t>
            </a:r>
          </a:p>
          <a:p>
            <a:pPr>
              <a:lnSpc>
                <a:spcPct val="90000"/>
              </a:lnSpc>
            </a:pPr>
            <a:r>
              <a:rPr lang="zh-CN" altLang="en-US" sz="3100" dirty="0" smtClean="0">
                <a:latin typeface="华文行楷" pitchFamily="2" charset="-122"/>
                <a:ea typeface="华文行楷" pitchFamily="2" charset="-122"/>
              </a:rPr>
              <a:t>（</a:t>
            </a:r>
            <a:r>
              <a:rPr lang="en-US" altLang="zh-CN" sz="3100" dirty="0" smtClean="0">
                <a:latin typeface="华文行楷" pitchFamily="2" charset="-122"/>
                <a:ea typeface="华文行楷" pitchFamily="2" charset="-122"/>
              </a:rPr>
              <a:t>1</a:t>
            </a:r>
            <a:r>
              <a:rPr lang="zh-CN" altLang="en-US" sz="3100" dirty="0" smtClean="0">
                <a:latin typeface="华文行楷" pitchFamily="2" charset="-122"/>
                <a:ea typeface="华文行楷" pitchFamily="2" charset="-122"/>
              </a:rPr>
              <a:t>）企业不具备合格的安全生产条件，或安全设备设施不符合国家有关规定，存在严重的事故隐患；</a:t>
            </a:r>
          </a:p>
          <a:p>
            <a:pPr>
              <a:lnSpc>
                <a:spcPct val="90000"/>
              </a:lnSpc>
            </a:pPr>
            <a:r>
              <a:rPr lang="zh-CN" altLang="en-US" sz="3100" dirty="0" smtClean="0">
                <a:latin typeface="华文行楷" pitchFamily="2" charset="-122"/>
                <a:ea typeface="华文行楷" pitchFamily="2" charset="-122"/>
              </a:rPr>
              <a:t>（</a:t>
            </a:r>
            <a:r>
              <a:rPr lang="en-US" altLang="zh-CN" sz="3100" dirty="0" smtClean="0">
                <a:latin typeface="华文行楷" pitchFamily="2" charset="-122"/>
                <a:ea typeface="华文行楷" pitchFamily="2" charset="-122"/>
              </a:rPr>
              <a:t>2</a:t>
            </a:r>
            <a:r>
              <a:rPr lang="zh-CN" altLang="en-US" sz="3100" dirty="0" smtClean="0">
                <a:latin typeface="华文行楷" pitchFamily="2" charset="-122"/>
                <a:ea typeface="华文行楷" pitchFamily="2" charset="-122"/>
              </a:rPr>
              <a:t>）经本单位员工或有关政府部门指出后，企业主要负责人对存在的事故隐患仍不采取措施或阳奉阴违的；</a:t>
            </a:r>
          </a:p>
          <a:p>
            <a:pPr>
              <a:lnSpc>
                <a:spcPct val="90000"/>
              </a:lnSpc>
            </a:pPr>
            <a:r>
              <a:rPr lang="zh-CN" altLang="en-US" sz="3100" dirty="0" smtClean="0">
                <a:latin typeface="华文行楷" pitchFamily="2" charset="-122"/>
                <a:ea typeface="华文行楷" pitchFamily="2" charset="-122"/>
              </a:rPr>
              <a:t>（</a:t>
            </a:r>
            <a:r>
              <a:rPr lang="en-US" altLang="zh-CN" sz="3100" dirty="0" smtClean="0">
                <a:latin typeface="华文行楷" pitchFamily="2" charset="-122"/>
                <a:ea typeface="华文行楷" pitchFamily="2" charset="-122"/>
              </a:rPr>
              <a:t>3</a:t>
            </a:r>
            <a:r>
              <a:rPr lang="zh-CN" altLang="en-US" sz="3100" dirty="0" smtClean="0">
                <a:latin typeface="华文行楷" pitchFamily="2" charset="-122"/>
                <a:ea typeface="华文行楷" pitchFamily="2" charset="-122"/>
              </a:rPr>
              <a:t>）导致重大伤亡事故或造成其他严重后果。</a:t>
            </a:r>
          </a:p>
          <a:p>
            <a:pPr>
              <a:lnSpc>
                <a:spcPct val="90000"/>
              </a:lnSpc>
            </a:pPr>
            <a:r>
              <a:rPr lang="zh-CN" altLang="en-US" sz="3100" dirty="0" smtClean="0">
                <a:latin typeface="华文行楷" pitchFamily="2" charset="-122"/>
                <a:ea typeface="华文行楷" pitchFamily="2" charset="-122"/>
              </a:rPr>
              <a:t>判罚：对直接责任人员，</a:t>
            </a:r>
            <a:r>
              <a:rPr lang="zh-CN" altLang="en-US" sz="3100" dirty="0" smtClean="0">
                <a:solidFill>
                  <a:srgbClr val="FF0000"/>
                </a:solidFill>
                <a:latin typeface="华文行楷" pitchFamily="2" charset="-122"/>
                <a:ea typeface="华文行楷" pitchFamily="2" charset="-122"/>
              </a:rPr>
              <a:t>一般判处</a:t>
            </a:r>
            <a:r>
              <a:rPr lang="en-US" altLang="zh-CN" sz="3100" dirty="0" smtClean="0">
                <a:solidFill>
                  <a:srgbClr val="FF0000"/>
                </a:solidFill>
                <a:latin typeface="华文行楷" pitchFamily="2" charset="-122"/>
                <a:ea typeface="华文行楷" pitchFamily="2" charset="-122"/>
              </a:rPr>
              <a:t>3</a:t>
            </a:r>
            <a:r>
              <a:rPr lang="zh-CN" altLang="en-US" sz="3100" dirty="0" smtClean="0">
                <a:solidFill>
                  <a:srgbClr val="FF0000"/>
                </a:solidFill>
                <a:latin typeface="华文行楷" pitchFamily="2" charset="-122"/>
                <a:ea typeface="华文行楷" pitchFamily="2" charset="-122"/>
              </a:rPr>
              <a:t>年以下有期徒刑，严重的，判处</a:t>
            </a:r>
            <a:r>
              <a:rPr lang="en-US" altLang="zh-CN" sz="3100" dirty="0" smtClean="0">
                <a:solidFill>
                  <a:srgbClr val="FF0000"/>
                </a:solidFill>
                <a:latin typeface="华文行楷" pitchFamily="2" charset="-122"/>
                <a:ea typeface="华文行楷" pitchFamily="2" charset="-122"/>
              </a:rPr>
              <a:t>3</a:t>
            </a:r>
            <a:r>
              <a:rPr lang="zh-CN" altLang="en-US" sz="3100" dirty="0" smtClean="0">
                <a:solidFill>
                  <a:srgbClr val="FF0000"/>
                </a:solidFill>
                <a:latin typeface="华文行楷" pitchFamily="2" charset="-122"/>
                <a:ea typeface="华文行楷" pitchFamily="2" charset="-122"/>
              </a:rPr>
              <a:t>年以上</a:t>
            </a:r>
            <a:r>
              <a:rPr lang="en-US" altLang="zh-CN" sz="3100" dirty="0" smtClean="0">
                <a:solidFill>
                  <a:srgbClr val="FF0000"/>
                </a:solidFill>
                <a:latin typeface="华文行楷" pitchFamily="2" charset="-122"/>
                <a:ea typeface="华文行楷" pitchFamily="2" charset="-122"/>
              </a:rPr>
              <a:t>7</a:t>
            </a:r>
            <a:r>
              <a:rPr lang="zh-CN" altLang="en-US" sz="3100" dirty="0" smtClean="0">
                <a:solidFill>
                  <a:srgbClr val="FF0000"/>
                </a:solidFill>
                <a:latin typeface="华文行楷" pitchFamily="2" charset="-122"/>
                <a:ea typeface="华文行楷" pitchFamily="2" charset="-122"/>
              </a:rPr>
              <a:t>年以下有期徒刑。</a:t>
            </a:r>
          </a:p>
          <a:p>
            <a:endParaRPr lang="zh-CN" altLang="en-US" dirty="0"/>
          </a:p>
        </p:txBody>
      </p:sp>
      <p:grpSp>
        <p:nvGrpSpPr>
          <p:cNvPr id="4" name="组合 39"/>
          <p:cNvGrpSpPr>
            <a:grpSpLocks noGrp="1"/>
          </p:cNvGrpSpPr>
          <p:nvPr>
            <p:ph type="title"/>
          </p:nvPr>
        </p:nvGrpSpPr>
        <p:grpSpPr>
          <a:xfrm>
            <a:off x="457200" y="206375"/>
            <a:ext cx="8229600" cy="857250"/>
            <a:chOff x="152400" y="194710"/>
            <a:chExt cx="7875345" cy="316306"/>
          </a:xfrm>
        </p:grpSpPr>
        <p:sp>
          <p:nvSpPr>
            <p:cNvPr id="5" name="矩形 4"/>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6"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671915"/>
            <a:chOff x="152400" y="194710"/>
            <a:chExt cx="7875345" cy="316306"/>
          </a:xfrm>
        </p:grpSpPr>
        <p:sp>
          <p:nvSpPr>
            <p:cNvPr id="41" name="矩形 40"/>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857224" y="1142990"/>
            <a:ext cx="7429552" cy="3170093"/>
          </a:xfrm>
          <a:prstGeom prst="rect">
            <a:avLst/>
          </a:prstGeom>
        </p:spPr>
        <p:txBody>
          <a:bodyPr wrap="square" lIns="91435" tIns="45717" rIns="91435" bIns="45717">
            <a:spAutoFit/>
          </a:bodyPr>
          <a:lstStyle/>
          <a:p>
            <a:pPr algn="just" defTabSz="725645">
              <a:lnSpc>
                <a:spcPts val="4800"/>
              </a:lnSpc>
              <a:defRPr/>
            </a:pPr>
            <a:r>
              <a:rPr lang="en-US" altLang="zh-CN" sz="2800" b="1" dirty="0" smtClean="0">
                <a:latin typeface="华文楷体" pitchFamily="2" charset="-122"/>
                <a:ea typeface="华文楷体" pitchFamily="2" charset="-122"/>
              </a:rPr>
              <a:t>        1.</a:t>
            </a:r>
            <a:r>
              <a:rPr lang="zh-CN" altLang="en-US" sz="2800" b="1" dirty="0" smtClean="0">
                <a:latin typeface="华文楷体" pitchFamily="2" charset="-122"/>
                <a:ea typeface="华文楷体" pitchFamily="2" charset="-122"/>
              </a:rPr>
              <a:t>按照法律、法规、规章执行。</a:t>
            </a:r>
            <a:endParaRPr lang="en-US" altLang="zh-CN" sz="2800" b="1" dirty="0" smtClean="0">
              <a:latin typeface="华文楷体" pitchFamily="2" charset="-122"/>
              <a:ea typeface="华文楷体" pitchFamily="2" charset="-122"/>
            </a:endParaRPr>
          </a:p>
          <a:p>
            <a:pPr algn="just" defTabSz="725645">
              <a:lnSpc>
                <a:spcPts val="4800"/>
              </a:lnSpc>
              <a:defRPr/>
            </a:pPr>
            <a:r>
              <a:rPr lang="en-US" altLang="zh-CN" sz="2800" b="1" dirty="0" smtClean="0">
                <a:latin typeface="华文楷体" pitchFamily="2" charset="-122"/>
                <a:ea typeface="华文楷体" pitchFamily="2" charset="-122"/>
              </a:rPr>
              <a:t>        2.</a:t>
            </a:r>
            <a:r>
              <a:rPr lang="zh-CN" altLang="en-US" sz="2800" b="1" dirty="0" smtClean="0">
                <a:latin typeface="华文楷体" pitchFamily="2" charset="-122"/>
                <a:ea typeface="华文楷体" pitchFamily="2" charset="-122"/>
              </a:rPr>
              <a:t>法律、法规、规章没有规定的，适用</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主体责任规定</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，包括：责令限期改正；逾期未改正的处以</a:t>
            </a:r>
            <a:r>
              <a:rPr lang="en-US" altLang="zh-CN" sz="2800" b="1" dirty="0" smtClean="0">
                <a:latin typeface="华文楷体" pitchFamily="2" charset="-122"/>
                <a:ea typeface="华文楷体" pitchFamily="2" charset="-122"/>
              </a:rPr>
              <a:t>2</a:t>
            </a:r>
            <a:r>
              <a:rPr lang="zh-CN" altLang="en-US" sz="2800" b="1" dirty="0" smtClean="0">
                <a:latin typeface="华文楷体" pitchFamily="2" charset="-122"/>
                <a:ea typeface="华文楷体" pitchFamily="2" charset="-122"/>
              </a:rPr>
              <a:t>万元或者</a:t>
            </a:r>
            <a:r>
              <a:rPr lang="en-US" altLang="zh-CN" sz="2800" b="1" dirty="0" smtClean="0">
                <a:latin typeface="华文楷体" pitchFamily="2" charset="-122"/>
                <a:ea typeface="华文楷体" pitchFamily="2" charset="-122"/>
              </a:rPr>
              <a:t>3</a:t>
            </a:r>
            <a:r>
              <a:rPr lang="zh-CN" altLang="en-US" sz="2800" b="1" dirty="0" smtClean="0">
                <a:latin typeface="华文楷体" pitchFamily="2" charset="-122"/>
                <a:ea typeface="华文楷体" pitchFamily="2" charset="-122"/>
              </a:rPr>
              <a:t>万元以下的罚款。</a:t>
            </a:r>
            <a:endParaRPr lang="en-US" altLang="zh-CN" sz="2800" b="1" dirty="0" smtClean="0">
              <a:latin typeface="华文楷体" pitchFamily="2" charset="-122"/>
              <a:ea typeface="华文楷体" pitchFamily="2" charset="-122"/>
            </a:endParaRPr>
          </a:p>
          <a:p>
            <a:pPr algn="just" defTabSz="725645">
              <a:lnSpc>
                <a:spcPts val="4800"/>
              </a:lnSpc>
              <a:defRPr/>
            </a:pPr>
            <a:r>
              <a:rPr lang="en-US" altLang="zh-CN" sz="2800" b="1" dirty="0" smtClean="0">
                <a:latin typeface="华文楷体" pitchFamily="2" charset="-122"/>
                <a:ea typeface="华文楷体" pitchFamily="2" charset="-122"/>
              </a:rPr>
              <a:t>        3.《</a:t>
            </a:r>
            <a:r>
              <a:rPr lang="zh-CN" altLang="en-US" sz="2800" b="1" dirty="0" smtClean="0">
                <a:latin typeface="华文楷体" pitchFamily="2" charset="-122"/>
                <a:ea typeface="华文楷体" pitchFamily="2" charset="-122"/>
              </a:rPr>
              <a:t>主体责任规定</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没有规定的，不处罚。</a:t>
            </a:r>
            <a:endParaRPr lang="en-US" altLang="zh-CN" sz="28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671915"/>
            <a:chOff x="152400" y="194710"/>
            <a:chExt cx="7875345" cy="316306"/>
          </a:xfrm>
        </p:grpSpPr>
        <p:sp>
          <p:nvSpPr>
            <p:cNvPr id="41" name="矩形 40"/>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2857488" y="1142990"/>
            <a:ext cx="3143272" cy="762575"/>
          </a:xfrm>
          <a:prstGeom prst="rect">
            <a:avLst/>
          </a:prstGeom>
        </p:spPr>
        <p:txBody>
          <a:bodyPr wrap="square" lIns="91435" tIns="45717" rIns="91435" bIns="45717">
            <a:spAutoFit/>
          </a:bodyPr>
          <a:lstStyle/>
          <a:p>
            <a:pPr defTabSz="725645">
              <a:lnSpc>
                <a:spcPts val="2700"/>
              </a:lnSpc>
              <a:defRPr/>
            </a:pPr>
            <a:r>
              <a:rPr lang="zh-CN" altLang="en-US" b="1" dirty="0" smtClean="0">
                <a:latin typeface="华文楷体" pitchFamily="2" charset="-122"/>
                <a:ea typeface="华文楷体" pitchFamily="2" charset="-122"/>
              </a:rPr>
              <a:t>主要负责人未制定安全生产教育和培训计划。</a:t>
            </a:r>
            <a:endParaRPr lang="en-US" altLang="zh-CN" b="1" dirty="0" smtClean="0">
              <a:latin typeface="华文楷体" pitchFamily="2" charset="-122"/>
              <a:ea typeface="华文楷体" pitchFamily="2" charset="-122"/>
            </a:endParaRPr>
          </a:p>
        </p:txBody>
      </p:sp>
      <p:sp>
        <p:nvSpPr>
          <p:cNvPr id="12" name="矩形 11"/>
          <p:cNvSpPr/>
          <p:nvPr/>
        </p:nvSpPr>
        <p:spPr>
          <a:xfrm>
            <a:off x="357158" y="1500180"/>
            <a:ext cx="171451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安全生产法</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和</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规定</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均有规定：</a:t>
            </a:r>
            <a:endParaRPr lang="zh-CN" altLang="en-US" dirty="0"/>
          </a:p>
        </p:txBody>
      </p:sp>
      <p:sp>
        <p:nvSpPr>
          <p:cNvPr id="28" name="TextBox 27"/>
          <p:cNvSpPr txBox="1"/>
          <p:nvPr/>
        </p:nvSpPr>
        <p:spPr>
          <a:xfrm>
            <a:off x="6643702" y="1214428"/>
            <a:ext cx="2071702" cy="646331"/>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按</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安全生产法</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第</a:t>
            </a:r>
            <a:r>
              <a:rPr lang="en-US" altLang="zh-CN" b="1" dirty="0" smtClean="0">
                <a:latin typeface="华文楷体" pitchFamily="2" charset="-122"/>
                <a:ea typeface="华文楷体" pitchFamily="2" charset="-122"/>
              </a:rPr>
              <a:t>91</a:t>
            </a:r>
            <a:r>
              <a:rPr lang="zh-CN" altLang="en-US" b="1" dirty="0" smtClean="0">
                <a:latin typeface="华文楷体" pitchFamily="2" charset="-122"/>
                <a:ea typeface="华文楷体" pitchFamily="2" charset="-122"/>
              </a:rPr>
              <a:t>、</a:t>
            </a:r>
            <a:r>
              <a:rPr lang="en-US" altLang="zh-CN" b="1" dirty="0" smtClean="0">
                <a:latin typeface="华文楷体" pitchFamily="2" charset="-122"/>
                <a:ea typeface="华文楷体" pitchFamily="2" charset="-122"/>
              </a:rPr>
              <a:t>92</a:t>
            </a:r>
            <a:r>
              <a:rPr lang="zh-CN" altLang="en-US" b="1" dirty="0" smtClean="0">
                <a:latin typeface="华文楷体" pitchFamily="2" charset="-122"/>
                <a:ea typeface="华文楷体" pitchFamily="2" charset="-122"/>
              </a:rPr>
              <a:t>条处罚</a:t>
            </a:r>
          </a:p>
        </p:txBody>
      </p:sp>
      <p:sp>
        <p:nvSpPr>
          <p:cNvPr id="39" name="TextBox 38"/>
          <p:cNvSpPr txBox="1"/>
          <p:nvPr/>
        </p:nvSpPr>
        <p:spPr>
          <a:xfrm>
            <a:off x="6643702" y="2000246"/>
            <a:ext cx="2071702" cy="646331"/>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按</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安全生产法</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第</a:t>
            </a:r>
            <a:r>
              <a:rPr lang="en-US" altLang="zh-CN" b="1" dirty="0" smtClean="0">
                <a:latin typeface="华文楷体" pitchFamily="2" charset="-122"/>
                <a:ea typeface="华文楷体" pitchFamily="2" charset="-122"/>
              </a:rPr>
              <a:t>94</a:t>
            </a:r>
            <a:r>
              <a:rPr lang="zh-CN" altLang="en-US" b="1" dirty="0" smtClean="0">
                <a:latin typeface="华文楷体" pitchFamily="2" charset="-122"/>
                <a:ea typeface="华文楷体" pitchFamily="2" charset="-122"/>
              </a:rPr>
              <a:t>条处罚</a:t>
            </a:r>
          </a:p>
        </p:txBody>
      </p:sp>
      <p:sp>
        <p:nvSpPr>
          <p:cNvPr id="40" name="TextBox 39"/>
          <p:cNvSpPr txBox="1"/>
          <p:nvPr/>
        </p:nvSpPr>
        <p:spPr>
          <a:xfrm>
            <a:off x="2928926" y="2000246"/>
            <a:ext cx="2786082" cy="784830"/>
          </a:xfrm>
          <a:prstGeom prst="rect">
            <a:avLst/>
          </a:prstGeom>
          <a:noFill/>
        </p:spPr>
        <p:txBody>
          <a:bodyPr wrap="square" rtlCol="0">
            <a:spAutoFit/>
          </a:bodyPr>
          <a:lstStyle/>
          <a:p>
            <a:pPr defTabSz="725645">
              <a:lnSpc>
                <a:spcPts val="2700"/>
              </a:lnSpc>
              <a:defRPr/>
            </a:pPr>
            <a:r>
              <a:rPr lang="zh-CN" altLang="en-US" b="1" dirty="0" smtClean="0">
                <a:latin typeface="华文楷体" pitchFamily="2" charset="-122"/>
                <a:ea typeface="华文楷体" pitchFamily="2" charset="-122"/>
              </a:rPr>
              <a:t>主要负责人未制定事故应急救援预案。</a:t>
            </a:r>
            <a:endParaRPr lang="en-US" altLang="zh-CN" b="1" dirty="0" smtClean="0">
              <a:latin typeface="华文楷体" pitchFamily="2" charset="-122"/>
              <a:ea typeface="华文楷体" pitchFamily="2" charset="-122"/>
            </a:endParaRPr>
          </a:p>
        </p:txBody>
      </p:sp>
      <p:sp>
        <p:nvSpPr>
          <p:cNvPr id="43" name="矩形 42"/>
          <p:cNvSpPr/>
          <p:nvPr/>
        </p:nvSpPr>
        <p:spPr>
          <a:xfrm>
            <a:off x="357158" y="3500444"/>
            <a:ext cx="171451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规定</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规定：</a:t>
            </a:r>
            <a:endParaRPr lang="zh-CN" altLang="en-US" dirty="0"/>
          </a:p>
        </p:txBody>
      </p:sp>
      <p:sp>
        <p:nvSpPr>
          <p:cNvPr id="44" name="Rectangle 10"/>
          <p:cNvSpPr/>
          <p:nvPr/>
        </p:nvSpPr>
        <p:spPr>
          <a:xfrm>
            <a:off x="2928926" y="3071816"/>
            <a:ext cx="2928958" cy="762575"/>
          </a:xfrm>
          <a:prstGeom prst="rect">
            <a:avLst/>
          </a:prstGeom>
        </p:spPr>
        <p:txBody>
          <a:bodyPr wrap="square" lIns="91435" tIns="45717" rIns="91435" bIns="45717">
            <a:spAutoFit/>
          </a:bodyPr>
          <a:lstStyle/>
          <a:p>
            <a:pPr defTabSz="725645">
              <a:lnSpc>
                <a:spcPts val="2700"/>
              </a:lnSpc>
              <a:defRPr/>
            </a:pPr>
            <a:r>
              <a:rPr lang="zh-CN" altLang="en-US" b="1" dirty="0" smtClean="0">
                <a:latin typeface="华文楷体" pitchFamily="2" charset="-122"/>
                <a:ea typeface="华文楷体" pitchFamily="2" charset="-122"/>
              </a:rPr>
              <a:t>未按照规定建立有关安全生产管理制度的。</a:t>
            </a:r>
            <a:endParaRPr lang="en-US" altLang="zh-CN" b="1" dirty="0" smtClean="0">
              <a:latin typeface="华文楷体" pitchFamily="2" charset="-122"/>
              <a:ea typeface="华文楷体" pitchFamily="2" charset="-122"/>
            </a:endParaRPr>
          </a:p>
        </p:txBody>
      </p:sp>
      <p:sp>
        <p:nvSpPr>
          <p:cNvPr id="45" name="TextBox 44"/>
          <p:cNvSpPr txBox="1"/>
          <p:nvPr/>
        </p:nvSpPr>
        <p:spPr>
          <a:xfrm>
            <a:off x="6572264" y="2928940"/>
            <a:ext cx="2071702" cy="646331"/>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按</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规定</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第</a:t>
            </a:r>
            <a:r>
              <a:rPr lang="en-US" altLang="zh-CN" b="1" dirty="0" smtClean="0">
                <a:latin typeface="华文楷体" pitchFamily="2" charset="-122"/>
                <a:ea typeface="华文楷体" pitchFamily="2" charset="-122"/>
              </a:rPr>
              <a:t>47</a:t>
            </a:r>
            <a:r>
              <a:rPr lang="zh-CN" altLang="en-US" b="1" dirty="0" smtClean="0">
                <a:latin typeface="华文楷体" pitchFamily="2" charset="-122"/>
                <a:ea typeface="华文楷体" pitchFamily="2" charset="-122"/>
              </a:rPr>
              <a:t>条处罚</a:t>
            </a:r>
          </a:p>
        </p:txBody>
      </p:sp>
      <p:cxnSp>
        <p:nvCxnSpPr>
          <p:cNvPr id="47" name="直接箭头连接符 46"/>
          <p:cNvCxnSpPr>
            <a:stCxn id="12" idx="3"/>
            <a:endCxn id="22" idx="1"/>
          </p:cNvCxnSpPr>
          <p:nvPr/>
        </p:nvCxnSpPr>
        <p:spPr>
          <a:xfrm flipV="1">
            <a:off x="2071670" y="1524278"/>
            <a:ext cx="785818" cy="4402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12" idx="3"/>
            <a:endCxn id="40" idx="1"/>
          </p:cNvCxnSpPr>
          <p:nvPr/>
        </p:nvCxnSpPr>
        <p:spPr>
          <a:xfrm>
            <a:off x="2071670" y="1964527"/>
            <a:ext cx="857256" cy="428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endCxn id="28" idx="1"/>
          </p:cNvCxnSpPr>
          <p:nvPr/>
        </p:nvCxnSpPr>
        <p:spPr>
          <a:xfrm>
            <a:off x="5786446" y="1500180"/>
            <a:ext cx="857256" cy="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endCxn id="39" idx="1"/>
          </p:cNvCxnSpPr>
          <p:nvPr/>
        </p:nvCxnSpPr>
        <p:spPr>
          <a:xfrm flipV="1">
            <a:off x="5786446" y="2323412"/>
            <a:ext cx="857256" cy="34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43" idx="3"/>
            <a:endCxn id="44" idx="1"/>
          </p:cNvCxnSpPr>
          <p:nvPr/>
        </p:nvCxnSpPr>
        <p:spPr>
          <a:xfrm flipV="1">
            <a:off x="2071670" y="3453104"/>
            <a:ext cx="857256" cy="511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44" idx="3"/>
            <a:endCxn id="45" idx="1"/>
          </p:cNvCxnSpPr>
          <p:nvPr/>
        </p:nvCxnSpPr>
        <p:spPr>
          <a:xfrm flipV="1">
            <a:off x="5857884" y="3252106"/>
            <a:ext cx="714380" cy="200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00364" y="4000510"/>
            <a:ext cx="2786082" cy="784830"/>
          </a:xfrm>
          <a:prstGeom prst="rect">
            <a:avLst/>
          </a:prstGeom>
          <a:noFill/>
        </p:spPr>
        <p:txBody>
          <a:bodyPr wrap="square" rtlCol="0">
            <a:spAutoFit/>
          </a:bodyPr>
          <a:lstStyle/>
          <a:p>
            <a:pPr defTabSz="725645">
              <a:lnSpc>
                <a:spcPts val="2700"/>
              </a:lnSpc>
              <a:defRPr/>
            </a:pPr>
            <a:r>
              <a:rPr lang="zh-CN" altLang="en-US" b="1" dirty="0" smtClean="0">
                <a:latin typeface="华文楷体" pitchFamily="2" charset="-122"/>
                <a:ea typeface="华文楷体" pitchFamily="2" charset="-122"/>
              </a:rPr>
              <a:t>未每半年组织一次安全生产全面检查的。</a:t>
            </a:r>
            <a:endParaRPr lang="en-US" altLang="zh-CN" b="1" dirty="0" smtClean="0">
              <a:latin typeface="华文楷体" pitchFamily="2" charset="-122"/>
              <a:ea typeface="华文楷体" pitchFamily="2" charset="-122"/>
            </a:endParaRPr>
          </a:p>
        </p:txBody>
      </p:sp>
      <p:cxnSp>
        <p:nvCxnSpPr>
          <p:cNvPr id="32" name="直接箭头连接符 31"/>
          <p:cNvCxnSpPr>
            <a:stCxn id="43" idx="3"/>
            <a:endCxn id="23" idx="1"/>
          </p:cNvCxnSpPr>
          <p:nvPr/>
        </p:nvCxnSpPr>
        <p:spPr>
          <a:xfrm>
            <a:off x="2071670" y="3964791"/>
            <a:ext cx="928694" cy="428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715140" y="4071948"/>
            <a:ext cx="2071702" cy="369332"/>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不予处罚</a:t>
            </a:r>
          </a:p>
        </p:txBody>
      </p:sp>
      <p:cxnSp>
        <p:nvCxnSpPr>
          <p:cNvPr id="35" name="直接箭头连接符 34"/>
          <p:cNvCxnSpPr>
            <a:stCxn id="23" idx="3"/>
            <a:endCxn id="33" idx="1"/>
          </p:cNvCxnSpPr>
          <p:nvPr/>
        </p:nvCxnSpPr>
        <p:spPr>
          <a:xfrm flipV="1">
            <a:off x="5786446" y="4256614"/>
            <a:ext cx="928694" cy="136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300" fill="hold"/>
                                        <p:tgtEl>
                                          <p:spTgt spid="44"/>
                                        </p:tgtEl>
                                        <p:attrNameLst>
                                          <p:attrName>ppt_x</p:attrName>
                                        </p:attrNameLst>
                                      </p:cBhvr>
                                      <p:tavLst>
                                        <p:tav tm="0">
                                          <p:val>
                                            <p:strVal val="#ppt_x"/>
                                          </p:val>
                                        </p:tav>
                                        <p:tav tm="100000">
                                          <p:val>
                                            <p:strVal val="#ppt_x"/>
                                          </p:val>
                                        </p:tav>
                                      </p:tavLst>
                                    </p:anim>
                                    <p:anim calcmode="lin" valueType="num">
                                      <p:cBhvr additive="base">
                                        <p:cTn id="12" dur="3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671915"/>
            <a:chOff x="152400" y="194710"/>
            <a:chExt cx="7875345" cy="316306"/>
          </a:xfrm>
        </p:grpSpPr>
        <p:sp>
          <p:nvSpPr>
            <p:cNvPr id="41" name="矩形 40"/>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2857488" y="1357304"/>
            <a:ext cx="3000396" cy="1131073"/>
          </a:xfrm>
          <a:prstGeom prst="rect">
            <a:avLst/>
          </a:prstGeom>
        </p:spPr>
        <p:txBody>
          <a:bodyPr wrap="square" lIns="91435" tIns="45717" rIns="91435" bIns="45717">
            <a:spAutoFit/>
          </a:bodyPr>
          <a:lstStyle/>
          <a:p>
            <a:pPr defTabSz="725645">
              <a:lnSpc>
                <a:spcPts val="2700"/>
              </a:lnSpc>
              <a:defRPr/>
            </a:pPr>
            <a:r>
              <a:rPr lang="zh-CN" altLang="en-US" b="1" dirty="0" smtClean="0">
                <a:latin typeface="华文楷体" pitchFamily="2" charset="-122"/>
                <a:ea typeface="华文楷体" pitchFamily="2" charset="-122"/>
              </a:rPr>
              <a:t>煤矿、非煤矿山、危险化学品、烟花爆竹、金属冶炼等单位</a:t>
            </a:r>
            <a:endParaRPr lang="en-US" altLang="zh-CN" b="1" dirty="0" smtClean="0">
              <a:latin typeface="华文楷体" pitchFamily="2" charset="-122"/>
              <a:ea typeface="华文楷体" pitchFamily="2" charset="-122"/>
            </a:endParaRPr>
          </a:p>
        </p:txBody>
      </p:sp>
      <p:sp>
        <p:nvSpPr>
          <p:cNvPr id="12" name="矩形 11"/>
          <p:cNvSpPr/>
          <p:nvPr/>
        </p:nvSpPr>
        <p:spPr>
          <a:xfrm>
            <a:off x="428596" y="1857370"/>
            <a:ext cx="1714512"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华文楷体" pitchFamily="2" charset="-122"/>
                <a:ea typeface="华文楷体" pitchFamily="2" charset="-122"/>
              </a:rPr>
              <a:t>主要负责人未经安监部门对其安全生产知识和管理能力考核合格的：</a:t>
            </a:r>
            <a:endParaRPr lang="zh-CN" altLang="en-US" dirty="0"/>
          </a:p>
        </p:txBody>
      </p:sp>
      <p:sp>
        <p:nvSpPr>
          <p:cNvPr id="28" name="TextBox 27"/>
          <p:cNvSpPr txBox="1"/>
          <p:nvPr/>
        </p:nvSpPr>
        <p:spPr>
          <a:xfrm>
            <a:off x="6572264" y="1500180"/>
            <a:ext cx="1928826" cy="923330"/>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按</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生产经营安全培训规定</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第</a:t>
            </a:r>
            <a:r>
              <a:rPr lang="en-US" altLang="zh-CN" b="1" dirty="0" smtClean="0">
                <a:latin typeface="华文楷体" pitchFamily="2" charset="-122"/>
                <a:ea typeface="华文楷体" pitchFamily="2" charset="-122"/>
              </a:rPr>
              <a:t>30</a:t>
            </a:r>
            <a:r>
              <a:rPr lang="zh-CN" altLang="en-US" b="1" dirty="0" smtClean="0">
                <a:latin typeface="华文楷体" pitchFamily="2" charset="-122"/>
                <a:ea typeface="华文楷体" pitchFamily="2" charset="-122"/>
              </a:rPr>
              <a:t>条处罚</a:t>
            </a:r>
          </a:p>
        </p:txBody>
      </p:sp>
      <p:sp>
        <p:nvSpPr>
          <p:cNvPr id="40" name="TextBox 39"/>
          <p:cNvSpPr txBox="1"/>
          <p:nvPr/>
        </p:nvSpPr>
        <p:spPr>
          <a:xfrm>
            <a:off x="2928926" y="2928940"/>
            <a:ext cx="2857520" cy="1131079"/>
          </a:xfrm>
          <a:prstGeom prst="rect">
            <a:avLst/>
          </a:prstGeom>
          <a:noFill/>
        </p:spPr>
        <p:txBody>
          <a:bodyPr wrap="square" rtlCol="0">
            <a:spAutoFit/>
          </a:bodyPr>
          <a:lstStyle/>
          <a:p>
            <a:pPr defTabSz="725645">
              <a:lnSpc>
                <a:spcPts val="2700"/>
              </a:lnSpc>
              <a:defRPr/>
            </a:pPr>
            <a:r>
              <a:rPr lang="zh-CN" altLang="en-US" b="1" dirty="0" smtClean="0">
                <a:latin typeface="华文楷体" pitchFamily="2" charset="-122"/>
                <a:ea typeface="华文楷体" pitchFamily="2" charset="-122"/>
              </a:rPr>
              <a:t>其它高危单位、</a:t>
            </a:r>
            <a:r>
              <a:rPr lang="en-US" altLang="zh-CN" b="1" dirty="0" smtClean="0">
                <a:latin typeface="华文楷体" pitchFamily="2" charset="-122"/>
                <a:ea typeface="华文楷体" pitchFamily="2" charset="-122"/>
              </a:rPr>
              <a:t>50</a:t>
            </a:r>
            <a:r>
              <a:rPr lang="zh-CN" altLang="en-US" b="1" dirty="0" smtClean="0">
                <a:latin typeface="华文楷体" pitchFamily="2" charset="-122"/>
                <a:ea typeface="华文楷体" pitchFamily="2" charset="-122"/>
              </a:rPr>
              <a:t>人以上的工业企业、</a:t>
            </a:r>
            <a:r>
              <a:rPr lang="en-US" altLang="zh-CN" b="1" dirty="0" smtClean="0">
                <a:latin typeface="华文楷体" pitchFamily="2" charset="-122"/>
                <a:ea typeface="华文楷体" pitchFamily="2" charset="-122"/>
              </a:rPr>
              <a:t>100</a:t>
            </a:r>
            <a:r>
              <a:rPr lang="zh-CN" altLang="en-US" b="1" dirty="0" smtClean="0">
                <a:latin typeface="华文楷体" pitchFamily="2" charset="-122"/>
                <a:ea typeface="华文楷体" pitchFamily="2" charset="-122"/>
              </a:rPr>
              <a:t>人以上的其它单位。</a:t>
            </a:r>
            <a:endParaRPr lang="en-US" altLang="zh-CN" b="1" dirty="0" smtClean="0">
              <a:latin typeface="华文楷体" pitchFamily="2" charset="-122"/>
              <a:ea typeface="华文楷体" pitchFamily="2" charset="-122"/>
            </a:endParaRPr>
          </a:p>
        </p:txBody>
      </p:sp>
      <p:sp>
        <p:nvSpPr>
          <p:cNvPr id="45" name="TextBox 44"/>
          <p:cNvSpPr txBox="1"/>
          <p:nvPr/>
        </p:nvSpPr>
        <p:spPr>
          <a:xfrm>
            <a:off x="6572264" y="3143254"/>
            <a:ext cx="2071702" cy="369332"/>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不予以处罚</a:t>
            </a:r>
          </a:p>
        </p:txBody>
      </p:sp>
      <p:cxnSp>
        <p:nvCxnSpPr>
          <p:cNvPr id="47" name="直接箭头连接符 46"/>
          <p:cNvCxnSpPr>
            <a:stCxn id="12" idx="3"/>
            <a:endCxn id="22" idx="1"/>
          </p:cNvCxnSpPr>
          <p:nvPr/>
        </p:nvCxnSpPr>
        <p:spPr>
          <a:xfrm flipV="1">
            <a:off x="2143108" y="1922841"/>
            <a:ext cx="714380" cy="791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12" idx="3"/>
            <a:endCxn id="40" idx="1"/>
          </p:cNvCxnSpPr>
          <p:nvPr/>
        </p:nvCxnSpPr>
        <p:spPr>
          <a:xfrm>
            <a:off x="2143108" y="2714626"/>
            <a:ext cx="785818" cy="7798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endCxn id="28" idx="1"/>
          </p:cNvCxnSpPr>
          <p:nvPr/>
        </p:nvCxnSpPr>
        <p:spPr>
          <a:xfrm>
            <a:off x="5786446" y="1785932"/>
            <a:ext cx="785818" cy="175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40" idx="3"/>
            <a:endCxn id="45" idx="1"/>
          </p:cNvCxnSpPr>
          <p:nvPr/>
        </p:nvCxnSpPr>
        <p:spPr>
          <a:xfrm flipV="1">
            <a:off x="5786446" y="3327920"/>
            <a:ext cx="785818" cy="166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671915"/>
            <a:chOff x="152400" y="194710"/>
            <a:chExt cx="7875345" cy="316306"/>
          </a:xfrm>
        </p:grpSpPr>
        <p:sp>
          <p:nvSpPr>
            <p:cNvPr id="41" name="矩形 40"/>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法律责任</a:t>
              </a:r>
              <a:endParaRPr lang="zh-CN" altLang="en-US" sz="24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2857488" y="1142990"/>
            <a:ext cx="3000396" cy="784824"/>
          </a:xfrm>
          <a:prstGeom prst="rect">
            <a:avLst/>
          </a:prstGeom>
        </p:spPr>
        <p:txBody>
          <a:bodyPr wrap="square" lIns="91435" tIns="45717" rIns="91435" bIns="45717">
            <a:spAutoFit/>
          </a:bodyPr>
          <a:lstStyle/>
          <a:p>
            <a:pPr defTabSz="725645">
              <a:lnSpc>
                <a:spcPts val="2700"/>
              </a:lnSpc>
              <a:defRPr/>
            </a:pPr>
            <a:r>
              <a:rPr lang="zh-CN" altLang="en-US" b="1" dirty="0" smtClean="0">
                <a:latin typeface="华文楷体" pitchFamily="2" charset="-122"/>
                <a:ea typeface="华文楷体" pitchFamily="2" charset="-122"/>
              </a:rPr>
              <a:t>爆破、吊装作业未安排专门人员进行现场管理的</a:t>
            </a:r>
            <a:endParaRPr lang="en-US" altLang="zh-CN" b="1" dirty="0" smtClean="0">
              <a:latin typeface="华文楷体" pitchFamily="2" charset="-122"/>
              <a:ea typeface="华文楷体" pitchFamily="2" charset="-122"/>
            </a:endParaRPr>
          </a:p>
        </p:txBody>
      </p:sp>
      <p:sp>
        <p:nvSpPr>
          <p:cNvPr id="12" name="矩形 11"/>
          <p:cNvSpPr/>
          <p:nvPr/>
        </p:nvSpPr>
        <p:spPr>
          <a:xfrm>
            <a:off x="357158" y="1857370"/>
            <a:ext cx="1714512"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华文楷体" pitchFamily="2" charset="-122"/>
                <a:ea typeface="华文楷体" pitchFamily="2" charset="-122"/>
              </a:rPr>
              <a:t>未按规定进行危险作业的：</a:t>
            </a:r>
            <a:endParaRPr lang="zh-CN" altLang="en-US" dirty="0"/>
          </a:p>
        </p:txBody>
      </p:sp>
      <p:sp>
        <p:nvSpPr>
          <p:cNvPr id="28" name="TextBox 27"/>
          <p:cNvSpPr txBox="1"/>
          <p:nvPr/>
        </p:nvSpPr>
        <p:spPr>
          <a:xfrm>
            <a:off x="6643702" y="1214428"/>
            <a:ext cx="2071702" cy="646331"/>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按</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安全生产法</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第</a:t>
            </a:r>
            <a:r>
              <a:rPr lang="en-US" altLang="zh-CN" b="1" dirty="0" smtClean="0">
                <a:latin typeface="华文楷体" pitchFamily="2" charset="-122"/>
                <a:ea typeface="华文楷体" pitchFamily="2" charset="-122"/>
              </a:rPr>
              <a:t>98</a:t>
            </a:r>
            <a:r>
              <a:rPr lang="zh-CN" altLang="en-US" b="1" dirty="0" smtClean="0">
                <a:latin typeface="华文楷体" pitchFamily="2" charset="-122"/>
                <a:ea typeface="华文楷体" pitchFamily="2" charset="-122"/>
              </a:rPr>
              <a:t>条处罚</a:t>
            </a:r>
          </a:p>
        </p:txBody>
      </p:sp>
      <p:sp>
        <p:nvSpPr>
          <p:cNvPr id="40" name="TextBox 39"/>
          <p:cNvSpPr txBox="1"/>
          <p:nvPr/>
        </p:nvSpPr>
        <p:spPr>
          <a:xfrm>
            <a:off x="2928926" y="2143122"/>
            <a:ext cx="2857520" cy="784830"/>
          </a:xfrm>
          <a:prstGeom prst="rect">
            <a:avLst/>
          </a:prstGeom>
          <a:noFill/>
        </p:spPr>
        <p:txBody>
          <a:bodyPr wrap="square" rtlCol="0">
            <a:spAutoFit/>
          </a:bodyPr>
          <a:lstStyle/>
          <a:p>
            <a:pPr defTabSz="725645">
              <a:lnSpc>
                <a:spcPts val="2700"/>
              </a:lnSpc>
              <a:defRPr/>
            </a:pPr>
            <a:r>
              <a:rPr lang="zh-CN" altLang="en-US" b="1" dirty="0" smtClean="0">
                <a:latin typeface="华文楷体" pitchFamily="2" charset="-122"/>
                <a:ea typeface="华文楷体" pitchFamily="2" charset="-122"/>
              </a:rPr>
              <a:t>爆破、吊装作业未制定应急预案的。</a:t>
            </a:r>
            <a:endParaRPr lang="en-US" altLang="zh-CN" b="1" dirty="0" smtClean="0">
              <a:latin typeface="华文楷体" pitchFamily="2" charset="-122"/>
              <a:ea typeface="华文楷体" pitchFamily="2" charset="-122"/>
            </a:endParaRPr>
          </a:p>
        </p:txBody>
      </p:sp>
      <p:sp>
        <p:nvSpPr>
          <p:cNvPr id="45" name="TextBox 44"/>
          <p:cNvSpPr txBox="1"/>
          <p:nvPr/>
        </p:nvSpPr>
        <p:spPr>
          <a:xfrm>
            <a:off x="6572264" y="2214560"/>
            <a:ext cx="2071702" cy="646331"/>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按</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规定</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第</a:t>
            </a:r>
            <a:r>
              <a:rPr lang="en-US" altLang="zh-CN" b="1" dirty="0" smtClean="0">
                <a:latin typeface="华文楷体" pitchFamily="2" charset="-122"/>
                <a:ea typeface="华文楷体" pitchFamily="2" charset="-122"/>
              </a:rPr>
              <a:t>47</a:t>
            </a:r>
            <a:r>
              <a:rPr lang="zh-CN" altLang="en-US" b="1" dirty="0" smtClean="0">
                <a:latin typeface="华文楷体" pitchFamily="2" charset="-122"/>
                <a:ea typeface="华文楷体" pitchFamily="2" charset="-122"/>
              </a:rPr>
              <a:t>条处罚</a:t>
            </a:r>
          </a:p>
        </p:txBody>
      </p:sp>
      <p:cxnSp>
        <p:nvCxnSpPr>
          <p:cNvPr id="47" name="直接箭头连接符 46"/>
          <p:cNvCxnSpPr>
            <a:stCxn id="12" idx="3"/>
            <a:endCxn id="22" idx="1"/>
          </p:cNvCxnSpPr>
          <p:nvPr/>
        </p:nvCxnSpPr>
        <p:spPr>
          <a:xfrm flipV="1">
            <a:off x="2071670" y="1535402"/>
            <a:ext cx="785818" cy="1179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12" idx="3"/>
            <a:endCxn id="40" idx="1"/>
          </p:cNvCxnSpPr>
          <p:nvPr/>
        </p:nvCxnSpPr>
        <p:spPr>
          <a:xfrm flipV="1">
            <a:off x="2071670" y="2535537"/>
            <a:ext cx="857256" cy="179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endCxn id="28" idx="1"/>
          </p:cNvCxnSpPr>
          <p:nvPr/>
        </p:nvCxnSpPr>
        <p:spPr>
          <a:xfrm>
            <a:off x="5786446" y="1500180"/>
            <a:ext cx="857256" cy="37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40" idx="3"/>
            <a:endCxn id="45" idx="1"/>
          </p:cNvCxnSpPr>
          <p:nvPr/>
        </p:nvCxnSpPr>
        <p:spPr>
          <a:xfrm>
            <a:off x="5786446" y="2535537"/>
            <a:ext cx="785818" cy="2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28926" y="3000378"/>
            <a:ext cx="2857520" cy="784830"/>
          </a:xfrm>
          <a:prstGeom prst="rect">
            <a:avLst/>
          </a:prstGeom>
          <a:noFill/>
        </p:spPr>
        <p:txBody>
          <a:bodyPr wrap="square" rtlCol="0">
            <a:spAutoFit/>
          </a:bodyPr>
          <a:lstStyle/>
          <a:p>
            <a:pPr defTabSz="725645">
              <a:lnSpc>
                <a:spcPts val="2700"/>
              </a:lnSpc>
              <a:defRPr/>
            </a:pPr>
            <a:r>
              <a:rPr lang="zh-CN" altLang="en-US" b="1" dirty="0" smtClean="0">
                <a:latin typeface="华文楷体" pitchFamily="2" charset="-122"/>
                <a:ea typeface="华文楷体" pitchFamily="2" charset="-122"/>
              </a:rPr>
              <a:t>高处作业未安排专门人员进行现场管理的。</a:t>
            </a:r>
            <a:endParaRPr lang="en-US" altLang="zh-CN" b="1" dirty="0" smtClean="0">
              <a:latin typeface="华文楷体" pitchFamily="2" charset="-122"/>
              <a:ea typeface="华文楷体" pitchFamily="2" charset="-122"/>
            </a:endParaRPr>
          </a:p>
        </p:txBody>
      </p:sp>
      <p:sp>
        <p:nvSpPr>
          <p:cNvPr id="21" name="TextBox 20"/>
          <p:cNvSpPr txBox="1"/>
          <p:nvPr/>
        </p:nvSpPr>
        <p:spPr>
          <a:xfrm>
            <a:off x="3000364" y="3929072"/>
            <a:ext cx="2857520" cy="784830"/>
          </a:xfrm>
          <a:prstGeom prst="rect">
            <a:avLst/>
          </a:prstGeom>
          <a:noFill/>
        </p:spPr>
        <p:txBody>
          <a:bodyPr wrap="square" rtlCol="0">
            <a:spAutoFit/>
          </a:bodyPr>
          <a:lstStyle/>
          <a:p>
            <a:pPr defTabSz="725645">
              <a:lnSpc>
                <a:spcPts val="2700"/>
              </a:lnSpc>
              <a:defRPr/>
            </a:pPr>
            <a:r>
              <a:rPr lang="zh-CN" altLang="en-US" b="1" dirty="0" smtClean="0">
                <a:latin typeface="华文楷体" pitchFamily="2" charset="-122"/>
                <a:ea typeface="华文楷体" pitchFamily="2" charset="-122"/>
              </a:rPr>
              <a:t>高处作业未制定应急预案的。</a:t>
            </a:r>
            <a:endParaRPr lang="en-US" altLang="zh-CN" b="1" dirty="0" smtClean="0">
              <a:latin typeface="华文楷体" pitchFamily="2" charset="-122"/>
              <a:ea typeface="华文楷体" pitchFamily="2" charset="-122"/>
            </a:endParaRPr>
          </a:p>
        </p:txBody>
      </p:sp>
      <p:cxnSp>
        <p:nvCxnSpPr>
          <p:cNvPr id="24" name="直接箭头连接符 23"/>
          <p:cNvCxnSpPr>
            <a:stCxn id="12" idx="3"/>
            <a:endCxn id="20" idx="1"/>
          </p:cNvCxnSpPr>
          <p:nvPr/>
        </p:nvCxnSpPr>
        <p:spPr>
          <a:xfrm>
            <a:off x="2071670" y="2714626"/>
            <a:ext cx="857256" cy="678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2" idx="3"/>
            <a:endCxn id="21" idx="1"/>
          </p:cNvCxnSpPr>
          <p:nvPr/>
        </p:nvCxnSpPr>
        <p:spPr>
          <a:xfrm>
            <a:off x="2071670" y="2714626"/>
            <a:ext cx="928694" cy="1606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43702" y="3071816"/>
            <a:ext cx="2071702" cy="646331"/>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按</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规定</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第</a:t>
            </a:r>
            <a:r>
              <a:rPr lang="en-US" altLang="zh-CN" b="1" dirty="0" smtClean="0">
                <a:latin typeface="华文楷体" pitchFamily="2" charset="-122"/>
                <a:ea typeface="华文楷体" pitchFamily="2" charset="-122"/>
              </a:rPr>
              <a:t>47</a:t>
            </a:r>
            <a:r>
              <a:rPr lang="zh-CN" altLang="en-US" b="1" dirty="0" smtClean="0">
                <a:latin typeface="华文楷体" pitchFamily="2" charset="-122"/>
                <a:ea typeface="华文楷体" pitchFamily="2" charset="-122"/>
              </a:rPr>
              <a:t>条处罚</a:t>
            </a:r>
          </a:p>
        </p:txBody>
      </p:sp>
      <p:sp>
        <p:nvSpPr>
          <p:cNvPr id="29" name="TextBox 28"/>
          <p:cNvSpPr txBox="1"/>
          <p:nvPr/>
        </p:nvSpPr>
        <p:spPr>
          <a:xfrm>
            <a:off x="6643702" y="3929072"/>
            <a:ext cx="2071702" cy="646331"/>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按</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规定</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第</a:t>
            </a:r>
            <a:r>
              <a:rPr lang="en-US" altLang="zh-CN" b="1" dirty="0" smtClean="0">
                <a:latin typeface="华文楷体" pitchFamily="2" charset="-122"/>
                <a:ea typeface="华文楷体" pitchFamily="2" charset="-122"/>
              </a:rPr>
              <a:t>47</a:t>
            </a:r>
            <a:r>
              <a:rPr lang="zh-CN" altLang="en-US" b="1" dirty="0" smtClean="0">
                <a:latin typeface="华文楷体" pitchFamily="2" charset="-122"/>
                <a:ea typeface="华文楷体" pitchFamily="2" charset="-122"/>
              </a:rPr>
              <a:t>条处罚</a:t>
            </a:r>
          </a:p>
        </p:txBody>
      </p:sp>
      <p:cxnSp>
        <p:nvCxnSpPr>
          <p:cNvPr id="31" name="直接箭头连接符 30"/>
          <p:cNvCxnSpPr>
            <a:stCxn id="20" idx="3"/>
            <a:endCxn id="27" idx="1"/>
          </p:cNvCxnSpPr>
          <p:nvPr/>
        </p:nvCxnSpPr>
        <p:spPr>
          <a:xfrm>
            <a:off x="5786446" y="3392793"/>
            <a:ext cx="857256" cy="2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1" idx="3"/>
            <a:endCxn id="29" idx="1"/>
          </p:cNvCxnSpPr>
          <p:nvPr/>
        </p:nvCxnSpPr>
        <p:spPr>
          <a:xfrm flipV="1">
            <a:off x="5857884" y="4252238"/>
            <a:ext cx="785818" cy="692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35"/>
          <p:cNvSpPr/>
          <p:nvPr/>
        </p:nvSpPr>
        <p:spPr>
          <a:xfrm>
            <a:off x="7772400" y="2385935"/>
            <a:ext cx="1371600" cy="336567"/>
          </a:xfrm>
          <a:prstGeom prst="rect">
            <a:avLst/>
          </a:prstGeom>
          <a:noFill/>
        </p:spPr>
        <p:txBody>
          <a:bodyPr wrap="square">
            <a:spAutoFit/>
          </a:bodyPr>
          <a:lstStyle/>
          <a:p>
            <a:pPr algn="ctr" defTabSz="725645">
              <a:defRPr/>
            </a:pPr>
            <a:endParaRPr lang="ms-MY" altLang="zh-CN" sz="1587" kern="0" dirty="0">
              <a:solidFill>
                <a:sysClr val="window" lastClr="FFFFFF"/>
              </a:solidFill>
              <a:latin typeface="微软雅黑" pitchFamily="34" charset="-122"/>
              <a:ea typeface="微软雅黑" pitchFamily="34" charset="-122"/>
            </a:endParaRPr>
          </a:p>
        </p:txBody>
      </p:sp>
      <p:grpSp>
        <p:nvGrpSpPr>
          <p:cNvPr id="2" name="组合 39"/>
          <p:cNvGrpSpPr/>
          <p:nvPr/>
        </p:nvGrpSpPr>
        <p:grpSpPr>
          <a:xfrm>
            <a:off x="593192" y="256761"/>
            <a:ext cx="7875345" cy="671915"/>
            <a:chOff x="152400" y="194710"/>
            <a:chExt cx="7875345" cy="316306"/>
          </a:xfrm>
        </p:grpSpPr>
        <p:sp>
          <p:nvSpPr>
            <p:cNvPr id="41" name="矩形 40"/>
            <p:cNvSpPr/>
            <p:nvPr/>
          </p:nvSpPr>
          <p:spPr>
            <a:xfrm>
              <a:off x="2845324" y="194710"/>
              <a:ext cx="2286016" cy="316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lnSpc>
                  <a:spcPts val="2600"/>
                </a:lnSpc>
              </a:pPr>
              <a:r>
                <a:rPr lang="zh-CN" altLang="en-US" sz="2400" dirty="0" smtClean="0">
                  <a:latin typeface="微软雅黑" panose="020B0503020204020204" pitchFamily="34" charset="-122"/>
                  <a:ea typeface="微软雅黑" panose="020B0503020204020204" pitchFamily="34" charset="-122"/>
                </a:rPr>
                <a:t>执法原则</a:t>
              </a:r>
              <a:endParaRPr lang="zh-CN" altLang="en-US" sz="2400" dirty="0">
                <a:latin typeface="微软雅黑" panose="020B0503020204020204" pitchFamily="34" charset="-122"/>
                <a:ea typeface="微软雅黑" panose="020B0503020204020204" pitchFamily="34" charset="-122"/>
              </a:endParaRPr>
            </a:p>
          </p:txBody>
        </p:sp>
        <p:sp>
          <p:nvSpPr>
            <p:cNvPr id="42" name="TextBox 19"/>
            <p:cNvSpPr txBox="1"/>
            <p:nvPr/>
          </p:nvSpPr>
          <p:spPr>
            <a:xfrm>
              <a:off x="3131076" y="241978"/>
              <a:ext cx="1698493" cy="159364"/>
            </a:xfrm>
            <a:prstGeom prst="rect">
              <a:avLst/>
            </a:prstGeom>
            <a:noFill/>
          </p:spPr>
          <p:txBody>
            <a:bodyPr wrap="square" lIns="91417" tIns="45708" rIns="91417" bIns="45708" rtlCol="0">
              <a:spAutoFit/>
            </a:bodyP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Rectangle 10"/>
          <p:cNvSpPr/>
          <p:nvPr/>
        </p:nvSpPr>
        <p:spPr>
          <a:xfrm>
            <a:off x="857224" y="1142990"/>
            <a:ext cx="7500990" cy="2913612"/>
          </a:xfrm>
          <a:prstGeom prst="rect">
            <a:avLst/>
          </a:prstGeom>
        </p:spPr>
        <p:txBody>
          <a:bodyPr wrap="square" lIns="91435" tIns="45717" rIns="91435" bIns="45717">
            <a:spAutoFit/>
          </a:bodyPr>
          <a:lstStyle/>
          <a:p>
            <a:pPr defTabSz="725645">
              <a:lnSpc>
                <a:spcPts val="4400"/>
              </a:lnSpc>
              <a:defRPr/>
            </a:pPr>
            <a:r>
              <a:rPr lang="en-US" altLang="zh-CN" sz="2800" b="1" dirty="0" smtClean="0">
                <a:latin typeface="华文楷体" pitchFamily="2" charset="-122"/>
                <a:ea typeface="华文楷体" pitchFamily="2" charset="-122"/>
              </a:rPr>
              <a:t>        1</a:t>
            </a:r>
            <a:r>
              <a:rPr lang="zh-CN" altLang="en-US" sz="2800" b="1" dirty="0" smtClean="0">
                <a:latin typeface="华文楷体" pitchFamily="2" charset="-122"/>
                <a:ea typeface="华文楷体" pitchFamily="2" charset="-122"/>
              </a:rPr>
              <a:t>、违反</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规定</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和法律、法规、规章均有规定的行为，按照法律、法规、规章进行处罚。</a:t>
            </a:r>
            <a:endParaRPr lang="en-US" altLang="zh-CN" sz="2800" b="1" dirty="0" smtClean="0">
              <a:latin typeface="华文楷体" pitchFamily="2" charset="-122"/>
              <a:ea typeface="华文楷体" pitchFamily="2" charset="-122"/>
            </a:endParaRPr>
          </a:p>
          <a:p>
            <a:pPr defTabSz="725645">
              <a:lnSpc>
                <a:spcPts val="4400"/>
              </a:lnSpc>
              <a:defRPr/>
            </a:pPr>
            <a:r>
              <a:rPr lang="en-US" altLang="zh-CN" sz="2800" b="1" dirty="0" smtClean="0">
                <a:latin typeface="华文楷体" pitchFamily="2" charset="-122"/>
                <a:ea typeface="华文楷体" pitchFamily="2" charset="-122"/>
              </a:rPr>
              <a:t>        2</a:t>
            </a:r>
            <a:r>
              <a:rPr lang="zh-CN" altLang="en-US" sz="2800" b="1" dirty="0" smtClean="0">
                <a:latin typeface="华文楷体" pitchFamily="2" charset="-122"/>
                <a:ea typeface="华文楷体" pitchFamily="2" charset="-122"/>
              </a:rPr>
              <a:t>、违反</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规定</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新增设规定行为的，按照</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规定</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进行处罚；</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规定</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没有设置罚则的，不予处罚。</a:t>
            </a:r>
            <a:endParaRPr lang="en-US" altLang="zh-CN" sz="2800"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1396329612"/>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27839" y="1960168"/>
            <a:ext cx="7261236" cy="1110130"/>
          </a:xfrm>
          <a:prstGeom prst="rect">
            <a:avLst/>
          </a:prstGeom>
          <a:solidFill>
            <a:schemeClr val="accent2"/>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374899" y="1895434"/>
            <a:ext cx="4002365" cy="1200329"/>
          </a:xfrm>
          <a:prstGeom prst="rect">
            <a:avLst/>
          </a:prstGeom>
          <a:noFill/>
        </p:spPr>
        <p:txBody>
          <a:bodyPr wrap="square" rtlCol="0">
            <a:spAutoFit/>
          </a:bodyPr>
          <a:lstStyle/>
          <a:p>
            <a:pPr algn="ctr"/>
            <a:r>
              <a:rPr lang="zh-CN" altLang="en-US" sz="7200" b="1" dirty="0" smtClean="0">
                <a:solidFill>
                  <a:schemeClr val="bg1"/>
                </a:solidFill>
                <a:latin typeface="中国建行标准字GBK" pitchFamily="65" charset="-122"/>
                <a:ea typeface="中国建行标准字GBK" pitchFamily="65" charset="-122"/>
              </a:rPr>
              <a:t>谢  谢</a:t>
            </a:r>
            <a:endParaRPr lang="zh-CN" altLang="en-US" sz="7200" b="1" dirty="0">
              <a:solidFill>
                <a:schemeClr val="bg1"/>
              </a:solidFill>
              <a:latin typeface="中国建行标准字GBK" pitchFamily="65" charset="-122"/>
              <a:ea typeface="中国建行标准字GBK" pitchFamily="65" charset="-122"/>
            </a:endParaRPr>
          </a:p>
        </p:txBody>
      </p:sp>
      <p:sp>
        <p:nvSpPr>
          <p:cNvPr id="13" name="TextBox 12"/>
          <p:cNvSpPr txBox="1"/>
          <p:nvPr/>
        </p:nvSpPr>
        <p:spPr>
          <a:xfrm>
            <a:off x="2769752" y="3150914"/>
            <a:ext cx="6152278" cy="338554"/>
          </a:xfrm>
          <a:prstGeom prst="rect">
            <a:avLst/>
          </a:prstGeom>
          <a:noFill/>
        </p:spPr>
        <p:txBody>
          <a:bodyPr wrap="square" rtlCol="0">
            <a:spAutoFit/>
          </a:bodyPr>
          <a:lstStyle/>
          <a:p>
            <a:endParaRPr lang="zh-CN" altLang="en-US" sz="1600" dirty="0">
              <a:latin typeface="方正兰亭粗黑_GBK" pitchFamily="2" charset="-122"/>
              <a:ea typeface="方正兰亭粗黑_GBK" pitchFamily="2" charset="-122"/>
            </a:endParaRPr>
          </a:p>
        </p:txBody>
      </p:sp>
      <p:sp>
        <p:nvSpPr>
          <p:cNvPr id="27" name="TextBox 26"/>
          <p:cNvSpPr txBox="1"/>
          <p:nvPr/>
        </p:nvSpPr>
        <p:spPr>
          <a:xfrm>
            <a:off x="10281408" y="6797920"/>
            <a:ext cx="646331" cy="461665"/>
          </a:xfrm>
          <a:prstGeom prst="rect">
            <a:avLst/>
          </a:prstGeom>
          <a:noFill/>
          <a:effectLst>
            <a:outerShdw blurRad="50800" dist="25400" dir="2700000" algn="tl" rotWithShape="0">
              <a:prstClr val="black"/>
            </a:outerShdw>
          </a:effectLst>
        </p:spPr>
        <p:txBody>
          <a:bodyPr wrap="none" rtlCol="0">
            <a:spAutoFit/>
          </a:bodyPr>
          <a:lstStyle/>
          <a:p>
            <a:r>
              <a:rPr lang="zh-CN" altLang="en-US" sz="2400" dirty="0">
                <a:solidFill>
                  <a:schemeClr val="bg1"/>
                </a:solidFill>
                <a:latin typeface="方正兰亭细黑_GBK_M" pitchFamily="2" charset="2"/>
                <a:ea typeface="方正兰亭细黑_GBK_M" pitchFamily="2" charset="2"/>
                <a:cs typeface="方正兰亭细黑_GBK_M" pitchFamily="2" charset="2"/>
              </a:rPr>
              <a:t>延时符</a:t>
            </a:r>
          </a:p>
        </p:txBody>
      </p:sp>
    </p:spTree>
    <p:extLst>
      <p:ext uri="{BB962C8B-B14F-4D97-AF65-F5344CB8AC3E}">
        <p14:creationId xmlns="" xmlns:p14="http://schemas.microsoft.com/office/powerpoint/2010/main" val="1261286682"/>
      </p:ext>
    </p:extLst>
  </p:cSld>
  <p:clrMapOvr>
    <a:masterClrMapping/>
  </p:clrMapOvr>
  <mc:AlternateContent xmlns:mc="http://schemas.openxmlformats.org/markup-compatibility/2006">
    <mc:Choice xmlns=""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00" fill="hold"/>
                                        <p:tgtEl>
                                          <p:spTgt spid="10"/>
                                        </p:tgtEl>
                                        <p:attrNameLst>
                                          <p:attrName>ppt_x</p:attrName>
                                        </p:attrNameLst>
                                      </p:cBhvr>
                                      <p:tavLst>
                                        <p:tav tm="0">
                                          <p:val>
                                            <p:strVal val="0-#ppt_w/2"/>
                                          </p:val>
                                        </p:tav>
                                        <p:tav tm="100000">
                                          <p:val>
                                            <p:strVal val="#ppt_x"/>
                                          </p:val>
                                        </p:tav>
                                      </p:tavLst>
                                    </p:anim>
                                    <p:anim calcmode="lin" valueType="num">
                                      <p:cBhvr additive="base">
                                        <p:cTn id="8" dur="7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700"/>
                            </p:stCondLst>
                            <p:childTnLst>
                              <p:par>
                                <p:cTn id="16" presetID="22" presetClass="entr" presetSubtype="8" fill="hold" grpId="0" nodeType="afterEffect" nodePh="1">
                                  <p:stCondLst>
                                    <p:cond delay="0"/>
                                  </p:stCondLst>
                                  <p:endCondLst>
                                    <p:cond evt="begin" delay="0">
                                      <p:tn val="16"/>
                                    </p:cond>
                                  </p:end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000"/>
                                        <p:tgtEl>
                                          <p:spTgt spid="13"/>
                                        </p:tgtEl>
                                      </p:cBhvr>
                                    </p:animEffect>
                                  </p:childTnLst>
                                </p:cTn>
                              </p:par>
                            </p:childTnLst>
                          </p:cTn>
                        </p:par>
                        <p:par>
                          <p:cTn id="19" fill="hold">
                            <p:stCondLst>
                              <p:cond delay="27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13"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857356" y="1142990"/>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53" name="TextBox 52"/>
          <p:cNvSpPr txBox="1"/>
          <p:nvPr/>
        </p:nvSpPr>
        <p:spPr>
          <a:xfrm rot="20123374">
            <a:off x="-202430" y="477641"/>
            <a:ext cx="2043741" cy="538161"/>
          </a:xfrm>
          <a:prstGeom prst="rect">
            <a:avLst/>
          </a:prstGeom>
          <a:noFill/>
        </p:spPr>
        <p:txBody>
          <a:bodyPr wrap="square" rtlCol="0">
            <a:spAutoFit/>
          </a:bodyPr>
          <a:lstStyle/>
          <a:p>
            <a:pPr algn="ctr" defTabSz="685800">
              <a:lnSpc>
                <a:spcPct val="130000"/>
              </a:lnSpc>
              <a:defRPr/>
            </a:pPr>
            <a:r>
              <a:rPr lang="zh-CN" altLang="en-US" sz="2400" kern="0" dirty="0" smtClean="0">
                <a:latin typeface="华文新魏" pitchFamily="2" charset="-122"/>
                <a:ea typeface="华文新魏" pitchFamily="2" charset="-122"/>
              </a:rPr>
              <a:t>立法思路</a:t>
            </a:r>
            <a:endParaRPr lang="zh-CN" altLang="en-US" sz="2400" kern="0" dirty="0">
              <a:latin typeface="华文新魏" pitchFamily="2" charset="-122"/>
              <a:ea typeface="华文新魏" pitchFamily="2" charset="-122"/>
            </a:endParaRPr>
          </a:p>
        </p:txBody>
      </p:sp>
      <p:grpSp>
        <p:nvGrpSpPr>
          <p:cNvPr id="2" name="组合 4"/>
          <p:cNvGrpSpPr/>
          <p:nvPr/>
        </p:nvGrpSpPr>
        <p:grpSpPr>
          <a:xfrm>
            <a:off x="1857356" y="857238"/>
            <a:ext cx="4170038" cy="277380"/>
            <a:chOff x="1763689" y="1700822"/>
            <a:chExt cx="5560050" cy="369824"/>
          </a:xfrm>
        </p:grpSpPr>
        <p:pic>
          <p:nvPicPr>
            <p:cNvPr id="5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3"/>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22"/>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4" name="组合 69"/>
          <p:cNvGrpSpPr/>
          <p:nvPr/>
        </p:nvGrpSpPr>
        <p:grpSpPr>
          <a:xfrm rot="19980469">
            <a:off x="218106" y="932401"/>
            <a:ext cx="1728191" cy="114955"/>
            <a:chOff x="1763689" y="1700809"/>
            <a:chExt cx="5560050" cy="369840"/>
          </a:xfrm>
        </p:grpSpPr>
        <p:pic>
          <p:nvPicPr>
            <p:cNvPr id="71" name="Picture 3"/>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3143240" y="1071552"/>
            <a:ext cx="5238562" cy="881908"/>
          </a:xfrm>
          <a:prstGeom prst="rect">
            <a:avLst/>
          </a:prstGeom>
          <a:noFill/>
        </p:spPr>
        <p:txBody>
          <a:bodyPr wrap="square" rtlCol="0">
            <a:spAutoFit/>
          </a:bodyPr>
          <a:lstStyle/>
          <a:p>
            <a:pPr>
              <a:lnSpc>
                <a:spcPts val="3200"/>
              </a:lnSpc>
            </a:pPr>
            <a:r>
              <a:rPr lang="zh-CN" altLang="en-US" sz="2000" b="1" dirty="0" smtClean="0">
                <a:latin typeface="华文楷体" pitchFamily="2" charset="-122"/>
                <a:ea typeface="华文楷体" pitchFamily="2" charset="-122"/>
              </a:rPr>
              <a:t>将原来对工商贸企业的安全生产主体责任规范覆盖到全市各行业的生产经营单位</a:t>
            </a:r>
            <a:endParaRPr lang="zh-CN" altLang="en-US" sz="2000" b="1" dirty="0">
              <a:latin typeface="华文楷体" pitchFamily="2" charset="-122"/>
              <a:ea typeface="华文楷体" pitchFamily="2" charset="-122"/>
            </a:endParaRPr>
          </a:p>
        </p:txBody>
      </p:sp>
      <p:grpSp>
        <p:nvGrpSpPr>
          <p:cNvPr id="5" name="组合 26"/>
          <p:cNvGrpSpPr/>
          <p:nvPr/>
        </p:nvGrpSpPr>
        <p:grpSpPr>
          <a:xfrm>
            <a:off x="1928794" y="2000246"/>
            <a:ext cx="4170038" cy="277380"/>
            <a:chOff x="1763689" y="1700809"/>
            <a:chExt cx="5560050" cy="369840"/>
          </a:xfrm>
        </p:grpSpPr>
        <p:pic>
          <p:nvPicPr>
            <p:cNvPr id="28"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6" name="组合 29"/>
          <p:cNvGrpSpPr/>
          <p:nvPr/>
        </p:nvGrpSpPr>
        <p:grpSpPr>
          <a:xfrm>
            <a:off x="2071670" y="2428874"/>
            <a:ext cx="4170038" cy="277380"/>
            <a:chOff x="1763689" y="1700809"/>
            <a:chExt cx="5560050" cy="369840"/>
          </a:xfrm>
        </p:grpSpPr>
        <p:pic>
          <p:nvPicPr>
            <p:cNvPr id="3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矩形 3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4" name="平行四边形 6"/>
          <p:cNvSpPr/>
          <p:nvPr/>
        </p:nvSpPr>
        <p:spPr>
          <a:xfrm>
            <a:off x="1857356" y="2714626"/>
            <a:ext cx="1071570" cy="772342"/>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02</a:t>
            </a:r>
            <a:endParaRPr lang="zh-CN" altLang="en-US" b="1" dirty="0"/>
          </a:p>
        </p:txBody>
      </p:sp>
      <p:grpSp>
        <p:nvGrpSpPr>
          <p:cNvPr id="10" name="组合 37"/>
          <p:cNvGrpSpPr/>
          <p:nvPr/>
        </p:nvGrpSpPr>
        <p:grpSpPr>
          <a:xfrm>
            <a:off x="2535562" y="3454619"/>
            <a:ext cx="4170038" cy="277380"/>
            <a:chOff x="1763689" y="1700809"/>
            <a:chExt cx="5560050" cy="369840"/>
          </a:xfrm>
        </p:grpSpPr>
        <p:pic>
          <p:nvPicPr>
            <p:cNvPr id="39"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矩形 3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41" name="TextBox 7"/>
          <p:cNvSpPr txBox="1"/>
          <p:nvPr/>
        </p:nvSpPr>
        <p:spPr>
          <a:xfrm>
            <a:off x="3214679" y="2571750"/>
            <a:ext cx="5072098" cy="913070"/>
          </a:xfrm>
          <a:prstGeom prst="rect">
            <a:avLst/>
          </a:prstGeom>
          <a:noFill/>
        </p:spPr>
        <p:txBody>
          <a:bodyPr wrap="square" rtlCol="0">
            <a:spAutoFit/>
          </a:bodyPr>
          <a:lstStyle/>
          <a:p>
            <a:pPr>
              <a:lnSpc>
                <a:spcPts val="3200"/>
              </a:lnSpc>
            </a:pPr>
            <a:r>
              <a:rPr lang="zh-CN" altLang="en-US" sz="2000" b="1" dirty="0" smtClean="0">
                <a:latin typeface="华文楷体" pitchFamily="2" charset="-122"/>
                <a:ea typeface="华文楷体" pitchFamily="2" charset="-122"/>
              </a:rPr>
              <a:t>新增：高危单位、危险作业、安全总监、安全生产管理人员配备标准、培训教育等</a:t>
            </a:r>
            <a:endParaRPr lang="zh-CN" altLang="en-US" sz="2000" b="1" dirty="0">
              <a:latin typeface="华文楷体" pitchFamily="2" charset="-122"/>
              <a:ea typeface="华文楷体" pitchFamily="2" charset="-122"/>
            </a:endParaRPr>
          </a:p>
        </p:txBody>
      </p:sp>
      <p:grpSp>
        <p:nvGrpSpPr>
          <p:cNvPr id="11" name="组合 42"/>
          <p:cNvGrpSpPr/>
          <p:nvPr/>
        </p:nvGrpSpPr>
        <p:grpSpPr>
          <a:xfrm>
            <a:off x="1785918" y="3500444"/>
            <a:ext cx="4170038" cy="277380"/>
            <a:chOff x="1763689" y="1700809"/>
            <a:chExt cx="5560050" cy="369840"/>
          </a:xfrm>
        </p:grpSpPr>
        <p:pic>
          <p:nvPicPr>
            <p:cNvPr id="44"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5" name="矩形 44"/>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 grpId="0"/>
      <p:bldP spid="8" grpId="0"/>
      <p:bldP spid="34"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2916633" y="106254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53" name="TextBox 52"/>
          <p:cNvSpPr txBox="1"/>
          <p:nvPr/>
        </p:nvSpPr>
        <p:spPr>
          <a:xfrm rot="19986608">
            <a:off x="-69651" y="458219"/>
            <a:ext cx="2043741" cy="1018292"/>
          </a:xfrm>
          <a:prstGeom prst="rect">
            <a:avLst/>
          </a:prstGeom>
          <a:noFill/>
        </p:spPr>
        <p:txBody>
          <a:bodyPr wrap="square" rtlCol="0">
            <a:spAutoFit/>
          </a:bodyPr>
          <a:lstStyle/>
          <a:p>
            <a:pPr algn="ctr" defTabSz="685800">
              <a:lnSpc>
                <a:spcPct val="130000"/>
              </a:lnSpc>
              <a:defRPr/>
            </a:pPr>
            <a:r>
              <a:rPr lang="zh-CN" altLang="en-US" sz="2400" kern="0" dirty="0" smtClean="0">
                <a:latin typeface="华文新魏" pitchFamily="2" charset="-122"/>
                <a:ea typeface="华文新魏" pitchFamily="2" charset="-122"/>
              </a:rPr>
              <a:t>安全生产</a:t>
            </a:r>
            <a:endParaRPr lang="en-US" altLang="zh-CN" sz="2400" kern="0" dirty="0" smtClean="0">
              <a:latin typeface="华文新魏" pitchFamily="2" charset="-122"/>
              <a:ea typeface="华文新魏" pitchFamily="2" charset="-122"/>
            </a:endParaRPr>
          </a:p>
          <a:p>
            <a:pPr algn="ctr" defTabSz="685800">
              <a:lnSpc>
                <a:spcPct val="130000"/>
              </a:lnSpc>
              <a:defRPr/>
            </a:pPr>
            <a:r>
              <a:rPr lang="zh-CN" altLang="en-US" sz="2400" kern="0" dirty="0" smtClean="0">
                <a:latin typeface="华文新魏" pitchFamily="2" charset="-122"/>
                <a:ea typeface="华文新魏" pitchFamily="2" charset="-122"/>
              </a:rPr>
              <a:t>主体责任</a:t>
            </a:r>
            <a:endParaRPr lang="zh-CN" altLang="en-US" sz="2400" kern="0" dirty="0">
              <a:latin typeface="华文新魏" pitchFamily="2" charset="-122"/>
              <a:ea typeface="华文新魏" pitchFamily="2" charset="-122"/>
            </a:endParaRPr>
          </a:p>
        </p:txBody>
      </p:sp>
      <p:grpSp>
        <p:nvGrpSpPr>
          <p:cNvPr id="2" name="组合 4"/>
          <p:cNvGrpSpPr/>
          <p:nvPr/>
        </p:nvGrpSpPr>
        <p:grpSpPr>
          <a:xfrm>
            <a:off x="2571043" y="1046833"/>
            <a:ext cx="4170038" cy="277380"/>
            <a:chOff x="1763689" y="1700809"/>
            <a:chExt cx="5560050" cy="369840"/>
          </a:xfrm>
        </p:grpSpPr>
        <p:pic>
          <p:nvPicPr>
            <p:cNvPr id="59"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3" name="组合 60"/>
          <p:cNvGrpSpPr/>
          <p:nvPr/>
        </p:nvGrpSpPr>
        <p:grpSpPr>
          <a:xfrm>
            <a:off x="2571043" y="1842232"/>
            <a:ext cx="4170038" cy="277380"/>
            <a:chOff x="1763689" y="1700809"/>
            <a:chExt cx="5560050" cy="369840"/>
          </a:xfrm>
        </p:grpSpPr>
        <p:pic>
          <p:nvPicPr>
            <p:cNvPr id="62"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4" name="组合 69"/>
          <p:cNvGrpSpPr/>
          <p:nvPr/>
        </p:nvGrpSpPr>
        <p:grpSpPr>
          <a:xfrm rot="19980469">
            <a:off x="431994" y="1243163"/>
            <a:ext cx="1728191" cy="114955"/>
            <a:chOff x="1763689" y="1700809"/>
            <a:chExt cx="5560050" cy="369840"/>
          </a:xfrm>
        </p:grpSpPr>
        <p:pic>
          <p:nvPicPr>
            <p:cNvPr id="71"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4143372" y="1285866"/>
            <a:ext cx="4738496"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建立安全生产责任体系</a:t>
            </a:r>
            <a:endParaRPr lang="zh-CN" altLang="en-US" sz="2000" b="1" dirty="0">
              <a:latin typeface="华文楷体" pitchFamily="2" charset="-122"/>
              <a:ea typeface="华文楷体" pitchFamily="2" charset="-122"/>
            </a:endParaRPr>
          </a:p>
        </p:txBody>
      </p:sp>
      <p:sp>
        <p:nvSpPr>
          <p:cNvPr id="26" name="平行四边形 6"/>
          <p:cNvSpPr/>
          <p:nvPr/>
        </p:nvSpPr>
        <p:spPr>
          <a:xfrm>
            <a:off x="2881152" y="188228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02</a:t>
            </a:r>
            <a:endParaRPr lang="zh-CN" altLang="en-US" b="1" dirty="0"/>
          </a:p>
        </p:txBody>
      </p:sp>
      <p:grpSp>
        <p:nvGrpSpPr>
          <p:cNvPr id="5" name="组合 26"/>
          <p:cNvGrpSpPr/>
          <p:nvPr/>
        </p:nvGrpSpPr>
        <p:grpSpPr>
          <a:xfrm>
            <a:off x="2535562" y="1866573"/>
            <a:ext cx="4170038" cy="277380"/>
            <a:chOff x="1763689" y="1700809"/>
            <a:chExt cx="5560050" cy="369840"/>
          </a:xfrm>
        </p:grpSpPr>
        <p:pic>
          <p:nvPicPr>
            <p:cNvPr id="28"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6" name="组合 29"/>
          <p:cNvGrpSpPr/>
          <p:nvPr/>
        </p:nvGrpSpPr>
        <p:grpSpPr>
          <a:xfrm>
            <a:off x="2535562" y="2661972"/>
            <a:ext cx="4170038" cy="277380"/>
            <a:chOff x="1763689" y="1700809"/>
            <a:chExt cx="5560050" cy="369840"/>
          </a:xfrm>
        </p:grpSpPr>
        <p:pic>
          <p:nvPicPr>
            <p:cNvPr id="31"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矩形 3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3" name="TextBox 7"/>
          <p:cNvSpPr txBox="1"/>
          <p:nvPr/>
        </p:nvSpPr>
        <p:spPr>
          <a:xfrm>
            <a:off x="4143372" y="2143122"/>
            <a:ext cx="4345349"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保障安全生产投入</a:t>
            </a:r>
            <a:endParaRPr lang="zh-CN" altLang="en-US" sz="2000" b="1" dirty="0">
              <a:latin typeface="华文楷体" pitchFamily="2" charset="-122"/>
              <a:ea typeface="华文楷体" pitchFamily="2" charset="-122"/>
            </a:endParaRPr>
          </a:p>
        </p:txBody>
      </p:sp>
      <p:sp>
        <p:nvSpPr>
          <p:cNvPr id="34" name="平行四边形 6"/>
          <p:cNvSpPr/>
          <p:nvPr/>
        </p:nvSpPr>
        <p:spPr>
          <a:xfrm>
            <a:off x="2881152" y="2674935"/>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03</a:t>
            </a:r>
            <a:endParaRPr lang="zh-CN" altLang="en-US" b="1" dirty="0"/>
          </a:p>
        </p:txBody>
      </p:sp>
      <p:grpSp>
        <p:nvGrpSpPr>
          <p:cNvPr id="9" name="组合 34"/>
          <p:cNvGrpSpPr/>
          <p:nvPr/>
        </p:nvGrpSpPr>
        <p:grpSpPr>
          <a:xfrm>
            <a:off x="2535562" y="2659220"/>
            <a:ext cx="4170038" cy="277380"/>
            <a:chOff x="1763689" y="1700809"/>
            <a:chExt cx="5560050" cy="369840"/>
          </a:xfrm>
        </p:grpSpPr>
        <p:pic>
          <p:nvPicPr>
            <p:cNvPr id="36"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矩形 36"/>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10" name="组合 37"/>
          <p:cNvGrpSpPr/>
          <p:nvPr/>
        </p:nvGrpSpPr>
        <p:grpSpPr>
          <a:xfrm>
            <a:off x="2535562" y="3454619"/>
            <a:ext cx="4170038" cy="277380"/>
            <a:chOff x="1763689" y="1700809"/>
            <a:chExt cx="5560050" cy="369840"/>
          </a:xfrm>
        </p:grpSpPr>
        <p:pic>
          <p:nvPicPr>
            <p:cNvPr id="39"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矩形 3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41" name="TextBox 7"/>
          <p:cNvSpPr txBox="1"/>
          <p:nvPr/>
        </p:nvSpPr>
        <p:spPr>
          <a:xfrm>
            <a:off x="4143372" y="2928940"/>
            <a:ext cx="4559663"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开展安全生产培训</a:t>
            </a:r>
            <a:endParaRPr lang="zh-CN" altLang="en-US" sz="2000" b="1" dirty="0">
              <a:latin typeface="华文楷体" pitchFamily="2" charset="-122"/>
              <a:ea typeface="华文楷体" pitchFamily="2" charset="-122"/>
            </a:endParaRPr>
          </a:p>
        </p:txBody>
      </p:sp>
      <p:grpSp>
        <p:nvGrpSpPr>
          <p:cNvPr id="11" name="组合 42"/>
          <p:cNvGrpSpPr/>
          <p:nvPr/>
        </p:nvGrpSpPr>
        <p:grpSpPr>
          <a:xfrm>
            <a:off x="2512702" y="3439692"/>
            <a:ext cx="4170038" cy="277380"/>
            <a:chOff x="1763689" y="1700809"/>
            <a:chExt cx="5560050" cy="369840"/>
          </a:xfrm>
        </p:grpSpPr>
        <p:pic>
          <p:nvPicPr>
            <p:cNvPr id="44"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矩形 44"/>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Tree>
    <p:extLst>
      <p:ext uri="{BB962C8B-B14F-4D97-AF65-F5344CB8AC3E}">
        <p14:creationId xmlns:p14="http://schemas.microsoft.com/office/powerpoint/2010/main" xmlns="" val="516192416"/>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22" presetClass="entr" presetSubtype="8"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22" presetClass="entr" presetSubtype="8"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par>
                                <p:cTn id="47" presetID="22" presetClass="entr" presetSubtype="8"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par>
                                <p:cTn id="53" presetID="22" presetClass="entr" presetSubtype="8"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 grpId="0"/>
      <p:bldP spid="8" grpId="0"/>
      <p:bldP spid="26" grpId="0" animBg="1"/>
      <p:bldP spid="33" grpId="0"/>
      <p:bldP spid="34"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2916633" y="106254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04</a:t>
            </a:r>
            <a:endParaRPr lang="zh-CN" altLang="en-US" b="1" dirty="0"/>
          </a:p>
        </p:txBody>
      </p:sp>
      <p:sp>
        <p:nvSpPr>
          <p:cNvPr id="53" name="TextBox 52"/>
          <p:cNvSpPr txBox="1"/>
          <p:nvPr/>
        </p:nvSpPr>
        <p:spPr>
          <a:xfrm rot="19986608">
            <a:off x="-69651" y="535388"/>
            <a:ext cx="2043741" cy="863954"/>
          </a:xfrm>
          <a:prstGeom prst="rect">
            <a:avLst/>
          </a:prstGeom>
          <a:noFill/>
        </p:spPr>
        <p:txBody>
          <a:bodyPr wrap="square" rtlCol="0">
            <a:spAutoFit/>
          </a:bodyPr>
          <a:lstStyle/>
          <a:p>
            <a:pPr algn="ctr" defTabSz="685800">
              <a:lnSpc>
                <a:spcPct val="130000"/>
              </a:lnSpc>
              <a:defRPr/>
            </a:pPr>
            <a:r>
              <a:rPr lang="zh-CN" altLang="en-US" sz="2000" kern="0" dirty="0" smtClean="0">
                <a:latin typeface="华文新魏" pitchFamily="2" charset="-122"/>
                <a:ea typeface="华文新魏" pitchFamily="2" charset="-122"/>
              </a:rPr>
              <a:t>安全生产</a:t>
            </a:r>
            <a:endParaRPr lang="en-US" altLang="zh-CN" sz="2000" kern="0" dirty="0" smtClean="0">
              <a:latin typeface="华文新魏" pitchFamily="2" charset="-122"/>
              <a:ea typeface="华文新魏" pitchFamily="2" charset="-122"/>
            </a:endParaRPr>
          </a:p>
          <a:p>
            <a:pPr algn="ctr" defTabSz="685800">
              <a:lnSpc>
                <a:spcPct val="130000"/>
              </a:lnSpc>
              <a:defRPr/>
            </a:pPr>
            <a:r>
              <a:rPr lang="zh-CN" altLang="en-US" sz="2000" kern="0" dirty="0" smtClean="0">
                <a:latin typeface="华文新魏" pitchFamily="2" charset="-122"/>
                <a:ea typeface="华文新魏" pitchFamily="2" charset="-122"/>
              </a:rPr>
              <a:t>主体责任</a:t>
            </a:r>
            <a:endParaRPr lang="zh-CN" altLang="en-US" sz="2000" kern="0" dirty="0">
              <a:latin typeface="华文新魏" pitchFamily="2" charset="-122"/>
              <a:ea typeface="华文新魏" pitchFamily="2" charset="-122"/>
            </a:endParaRPr>
          </a:p>
        </p:txBody>
      </p:sp>
      <p:grpSp>
        <p:nvGrpSpPr>
          <p:cNvPr id="2" name="组合 4"/>
          <p:cNvGrpSpPr/>
          <p:nvPr/>
        </p:nvGrpSpPr>
        <p:grpSpPr>
          <a:xfrm>
            <a:off x="2571043" y="1046833"/>
            <a:ext cx="4170038" cy="277380"/>
            <a:chOff x="1763689" y="1700809"/>
            <a:chExt cx="5560050" cy="369840"/>
          </a:xfrm>
        </p:grpSpPr>
        <p:pic>
          <p:nvPicPr>
            <p:cNvPr id="59"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3" name="组合 60"/>
          <p:cNvGrpSpPr/>
          <p:nvPr/>
        </p:nvGrpSpPr>
        <p:grpSpPr>
          <a:xfrm>
            <a:off x="2571043" y="1842232"/>
            <a:ext cx="4170038" cy="277380"/>
            <a:chOff x="1763689" y="1700809"/>
            <a:chExt cx="5560050" cy="369840"/>
          </a:xfrm>
        </p:grpSpPr>
        <p:pic>
          <p:nvPicPr>
            <p:cNvPr id="62"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4" name="组合 69"/>
          <p:cNvGrpSpPr/>
          <p:nvPr/>
        </p:nvGrpSpPr>
        <p:grpSpPr>
          <a:xfrm rot="19980469">
            <a:off x="431994" y="1243163"/>
            <a:ext cx="1728191" cy="114955"/>
            <a:chOff x="1763689" y="1700809"/>
            <a:chExt cx="5560050" cy="369840"/>
          </a:xfrm>
        </p:grpSpPr>
        <p:pic>
          <p:nvPicPr>
            <p:cNvPr id="71" name="Picture 3"/>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8" name="TextBox 7"/>
          <p:cNvSpPr txBox="1"/>
          <p:nvPr/>
        </p:nvSpPr>
        <p:spPr>
          <a:xfrm>
            <a:off x="4143372" y="1285866"/>
            <a:ext cx="4738496"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实施风险分级管控与隐患排查治理</a:t>
            </a:r>
          </a:p>
        </p:txBody>
      </p:sp>
      <p:sp>
        <p:nvSpPr>
          <p:cNvPr id="26" name="平行四边形 6"/>
          <p:cNvSpPr/>
          <p:nvPr/>
        </p:nvSpPr>
        <p:spPr>
          <a:xfrm>
            <a:off x="2881152" y="188228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05</a:t>
            </a:r>
            <a:endParaRPr lang="zh-CN" altLang="en-US" b="1" dirty="0"/>
          </a:p>
        </p:txBody>
      </p:sp>
      <p:grpSp>
        <p:nvGrpSpPr>
          <p:cNvPr id="5" name="组合 26"/>
          <p:cNvGrpSpPr/>
          <p:nvPr/>
        </p:nvGrpSpPr>
        <p:grpSpPr>
          <a:xfrm>
            <a:off x="2535562" y="1866573"/>
            <a:ext cx="4170038" cy="277380"/>
            <a:chOff x="1763689" y="1700809"/>
            <a:chExt cx="5560050" cy="369840"/>
          </a:xfrm>
        </p:grpSpPr>
        <p:pic>
          <p:nvPicPr>
            <p:cNvPr id="28"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6" name="组合 29"/>
          <p:cNvGrpSpPr/>
          <p:nvPr/>
        </p:nvGrpSpPr>
        <p:grpSpPr>
          <a:xfrm>
            <a:off x="2535562" y="2661972"/>
            <a:ext cx="4170038" cy="277380"/>
            <a:chOff x="1763689" y="1700809"/>
            <a:chExt cx="5560050" cy="369840"/>
          </a:xfrm>
        </p:grpSpPr>
        <p:pic>
          <p:nvPicPr>
            <p:cNvPr id="31"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矩形 3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33" name="TextBox 7"/>
          <p:cNvSpPr txBox="1"/>
          <p:nvPr/>
        </p:nvSpPr>
        <p:spPr>
          <a:xfrm>
            <a:off x="4143372" y="2143122"/>
            <a:ext cx="4345349"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完善设备设施与作业安全管理</a:t>
            </a:r>
          </a:p>
        </p:txBody>
      </p:sp>
      <p:sp>
        <p:nvSpPr>
          <p:cNvPr id="34" name="平行四边形 6"/>
          <p:cNvSpPr/>
          <p:nvPr/>
        </p:nvSpPr>
        <p:spPr>
          <a:xfrm>
            <a:off x="2881152" y="2674935"/>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 fmla="*/ 0 w 1080120"/>
              <a:gd name="connsiteY0" fmla="*/ 1068195 h 1068195"/>
              <a:gd name="connsiteX1" fmla="*/ 365020 w 1080120"/>
              <a:gd name="connsiteY1" fmla="*/ 0 h 1068195"/>
              <a:gd name="connsiteX2" fmla="*/ 1080120 w 1080120"/>
              <a:gd name="connsiteY2" fmla="*/ 14514 h 1068195"/>
              <a:gd name="connsiteX3" fmla="*/ 816700 w 1080120"/>
              <a:gd name="connsiteY3" fmla="*/ 1068195 h 1068195"/>
              <a:gd name="connsiteX4" fmla="*/ 0 w 1080120"/>
              <a:gd name="connsiteY4" fmla="*/ 1068195 h 1068195"/>
              <a:gd name="connsiteX0" fmla="*/ 0 w 1196234"/>
              <a:gd name="connsiteY0" fmla="*/ 1082710 h 1082710"/>
              <a:gd name="connsiteX1" fmla="*/ 365020 w 1196234"/>
              <a:gd name="connsiteY1" fmla="*/ 14515 h 1082710"/>
              <a:gd name="connsiteX2" fmla="*/ 1196234 w 1196234"/>
              <a:gd name="connsiteY2" fmla="*/ 0 h 1082710"/>
              <a:gd name="connsiteX3" fmla="*/ 816700 w 1196234"/>
              <a:gd name="connsiteY3" fmla="*/ 1082710 h 1082710"/>
              <a:gd name="connsiteX4" fmla="*/ 0 w 1196234"/>
              <a:gd name="connsiteY4" fmla="*/ 1082710 h 108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06</a:t>
            </a:r>
            <a:endParaRPr lang="zh-CN" altLang="en-US" b="1" dirty="0"/>
          </a:p>
        </p:txBody>
      </p:sp>
      <p:grpSp>
        <p:nvGrpSpPr>
          <p:cNvPr id="9" name="组合 34"/>
          <p:cNvGrpSpPr/>
          <p:nvPr/>
        </p:nvGrpSpPr>
        <p:grpSpPr>
          <a:xfrm>
            <a:off x="2535562" y="2659220"/>
            <a:ext cx="4170038" cy="277380"/>
            <a:chOff x="1763689" y="1700809"/>
            <a:chExt cx="5560050" cy="369840"/>
          </a:xfrm>
        </p:grpSpPr>
        <p:pic>
          <p:nvPicPr>
            <p:cNvPr id="36"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矩形 36"/>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grpSp>
        <p:nvGrpSpPr>
          <p:cNvPr id="10" name="组合 37"/>
          <p:cNvGrpSpPr/>
          <p:nvPr/>
        </p:nvGrpSpPr>
        <p:grpSpPr>
          <a:xfrm>
            <a:off x="2535562" y="3454619"/>
            <a:ext cx="4170038" cy="277380"/>
            <a:chOff x="1763689" y="1700809"/>
            <a:chExt cx="5560050" cy="369840"/>
          </a:xfrm>
        </p:grpSpPr>
        <p:pic>
          <p:nvPicPr>
            <p:cNvPr id="39"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矩形 3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41" name="TextBox 7"/>
          <p:cNvSpPr txBox="1"/>
          <p:nvPr/>
        </p:nvSpPr>
        <p:spPr>
          <a:xfrm>
            <a:off x="4143372" y="2928940"/>
            <a:ext cx="4559663" cy="400110"/>
          </a:xfrm>
          <a:prstGeom prst="rect">
            <a:avLst/>
          </a:prstGeom>
          <a:noFill/>
        </p:spPr>
        <p:txBody>
          <a:bodyPr wrap="square" rtlCol="0">
            <a:spAutoFit/>
          </a:bodyPr>
          <a:lstStyle/>
          <a:p>
            <a:r>
              <a:rPr lang="zh-CN" altLang="en-US" sz="2000" b="1" dirty="0" smtClean="0">
                <a:latin typeface="华文楷体" pitchFamily="2" charset="-122"/>
                <a:ea typeface="华文楷体" pitchFamily="2" charset="-122"/>
              </a:rPr>
              <a:t>履行应急救援和事故报告义务</a:t>
            </a:r>
          </a:p>
        </p:txBody>
      </p:sp>
      <p:grpSp>
        <p:nvGrpSpPr>
          <p:cNvPr id="11" name="组合 42"/>
          <p:cNvGrpSpPr/>
          <p:nvPr/>
        </p:nvGrpSpPr>
        <p:grpSpPr>
          <a:xfrm>
            <a:off x="2512702" y="3439692"/>
            <a:ext cx="4170038" cy="277380"/>
            <a:chOff x="1763689" y="1700809"/>
            <a:chExt cx="5560050" cy="369840"/>
          </a:xfrm>
        </p:grpSpPr>
        <p:pic>
          <p:nvPicPr>
            <p:cNvPr id="44" name="Picture 3"/>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 name="矩形 44"/>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Tree>
    <p:extLst>
      <p:ext uri="{BB962C8B-B14F-4D97-AF65-F5344CB8AC3E}">
        <p14:creationId xmlns:p14="http://schemas.microsoft.com/office/powerpoint/2010/main" xmlns="" val="516192416"/>
      </p:ext>
    </p:extLst>
  </p:cSld>
  <p:clrMapOvr>
    <a:masterClrMapping/>
  </p:clrMapOvr>
  <mc:AlternateContent xmlns:mc="http://schemas.openxmlformats.org/markup-compatibility/2006">
    <mc:Choice xmlns:p14="http://schemas.microsoft.com/office/powerpoint/2010/main" xmlns=""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par>
                                <p:cTn id="30" presetID="2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22" presetClass="entr" presetSubtype="8"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22" presetClass="entr" presetSubtype="8"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par>
                                <p:cTn id="47" presetID="22" presetClass="entr" presetSubtype="8"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par>
                                <p:cTn id="53" presetID="22" presetClass="entr" presetSubtype="8"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 grpId="0"/>
      <p:bldP spid="8" grpId="0"/>
      <p:bldP spid="26" grpId="0" animBg="1"/>
      <p:bldP spid="33" grpId="0"/>
      <p:bldP spid="34"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20123374">
            <a:off x="34705" y="397735"/>
            <a:ext cx="2043741" cy="612475"/>
          </a:xfrm>
          <a:prstGeom prst="rect">
            <a:avLst/>
          </a:prstGeom>
          <a:noFill/>
        </p:spPr>
        <p:txBody>
          <a:bodyPr wrap="square" rtlCol="0">
            <a:spAutoFit/>
          </a:bodyPr>
          <a:lstStyle/>
          <a:p>
            <a:pPr algn="ctr" defTabSz="685800">
              <a:lnSpc>
                <a:spcPct val="130000"/>
              </a:lnSpc>
              <a:defRPr/>
            </a:pPr>
            <a:r>
              <a:rPr lang="zh-CN" altLang="en-US" sz="2800" kern="0" dirty="0" smtClean="0">
                <a:latin typeface="华文新魏" pitchFamily="2" charset="-122"/>
                <a:ea typeface="华文新魏" pitchFamily="2" charset="-122"/>
              </a:rPr>
              <a:t>几个概念</a:t>
            </a:r>
            <a:endParaRPr lang="zh-CN" altLang="en-US" sz="2800" kern="0" dirty="0">
              <a:latin typeface="华文新魏" pitchFamily="2" charset="-122"/>
              <a:ea typeface="华文新魏" pitchFamily="2" charset="-122"/>
            </a:endParaRPr>
          </a:p>
        </p:txBody>
      </p:sp>
      <p:grpSp>
        <p:nvGrpSpPr>
          <p:cNvPr id="3" name="组合 69"/>
          <p:cNvGrpSpPr/>
          <p:nvPr/>
        </p:nvGrpSpPr>
        <p:grpSpPr>
          <a:xfrm rot="19980469">
            <a:off x="360556" y="957411"/>
            <a:ext cx="1728191" cy="114955"/>
            <a:chOff x="1763689" y="1700809"/>
            <a:chExt cx="5560050" cy="369840"/>
          </a:xfrm>
        </p:grpSpPr>
        <p:pic>
          <p:nvPicPr>
            <p:cNvPr id="71" name="Picture 3"/>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10800000">
              <a:off x="1763689" y="1733236"/>
              <a:ext cx="5560050" cy="33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a:ea typeface="宋体"/>
              </a:endParaRPr>
            </a:p>
          </p:txBody>
        </p:sp>
      </p:grpSp>
      <p:sp>
        <p:nvSpPr>
          <p:cNvPr id="18" name="TextBox 7"/>
          <p:cNvSpPr txBox="1"/>
          <p:nvPr/>
        </p:nvSpPr>
        <p:spPr>
          <a:xfrm>
            <a:off x="1857356" y="1142990"/>
            <a:ext cx="6143668" cy="2913618"/>
          </a:xfrm>
          <a:prstGeom prst="rect">
            <a:avLst/>
          </a:prstGeom>
          <a:noFill/>
        </p:spPr>
        <p:txBody>
          <a:bodyPr wrap="square" rtlCol="0">
            <a:spAutoFit/>
          </a:bodyPr>
          <a:lstStyle/>
          <a:p>
            <a:pPr>
              <a:lnSpc>
                <a:spcPts val="4400"/>
              </a:lnSpc>
              <a:buFont typeface="Wingdings" pitchFamily="2" charset="2"/>
              <a:buChar char="Ø"/>
            </a:pPr>
            <a:r>
              <a:rPr lang="zh-CN" altLang="en-US" sz="2600" b="1" dirty="0" smtClean="0"/>
              <a:t>    生产经营单位</a:t>
            </a:r>
            <a:endParaRPr lang="en-US" altLang="zh-CN" sz="2600" b="1" dirty="0" smtClean="0"/>
          </a:p>
          <a:p>
            <a:pPr>
              <a:lnSpc>
                <a:spcPts val="4400"/>
              </a:lnSpc>
              <a:buFont typeface="Wingdings" pitchFamily="2" charset="2"/>
              <a:buChar char="Ø"/>
            </a:pPr>
            <a:r>
              <a:rPr lang="en-US" altLang="zh-CN" sz="2600" b="1" dirty="0" smtClean="0">
                <a:latin typeface="+mn-ea"/>
              </a:rPr>
              <a:t>  </a:t>
            </a:r>
            <a:r>
              <a:rPr lang="zh-CN" altLang="en-US" sz="2600" b="1" dirty="0" smtClean="0">
                <a:latin typeface="+mn-ea"/>
              </a:rPr>
              <a:t>主要负责人、分管负责人、安全总监</a:t>
            </a:r>
            <a:endParaRPr lang="en-US" altLang="zh-CN" sz="2600" b="1" dirty="0" smtClean="0">
              <a:latin typeface="+mn-ea"/>
            </a:endParaRPr>
          </a:p>
          <a:p>
            <a:pPr>
              <a:lnSpc>
                <a:spcPts val="4400"/>
              </a:lnSpc>
              <a:buFont typeface="Wingdings" pitchFamily="2" charset="2"/>
              <a:buChar char="Ø"/>
            </a:pPr>
            <a:r>
              <a:rPr lang="en-US" altLang="zh-CN" sz="2600" b="1" dirty="0" smtClean="0">
                <a:latin typeface="+mn-ea"/>
              </a:rPr>
              <a:t>  </a:t>
            </a:r>
            <a:r>
              <a:rPr lang="zh-CN" altLang="en-US" sz="2600" b="1" dirty="0" smtClean="0">
                <a:latin typeface="+mn-ea"/>
              </a:rPr>
              <a:t>高危生产经营单位</a:t>
            </a:r>
            <a:endParaRPr lang="en-US" altLang="zh-CN" sz="2600" b="1" dirty="0" smtClean="0">
              <a:latin typeface="+mn-ea"/>
            </a:endParaRPr>
          </a:p>
          <a:p>
            <a:pPr>
              <a:lnSpc>
                <a:spcPts val="4400"/>
              </a:lnSpc>
              <a:buFont typeface="Wingdings" pitchFamily="2" charset="2"/>
              <a:buChar char="Ø"/>
            </a:pPr>
            <a:r>
              <a:rPr lang="en-US" altLang="zh-CN" sz="2600" b="1" dirty="0" smtClean="0">
                <a:latin typeface="+mn-ea"/>
              </a:rPr>
              <a:t>  </a:t>
            </a:r>
            <a:r>
              <a:rPr lang="zh-CN" altLang="en-US" sz="2600" b="1" dirty="0" smtClean="0">
                <a:latin typeface="+mn-ea"/>
              </a:rPr>
              <a:t>危险作业</a:t>
            </a:r>
            <a:endParaRPr lang="en-US" altLang="zh-CN" sz="2600" b="1" dirty="0" smtClean="0">
              <a:latin typeface="+mn-ea"/>
            </a:endParaRPr>
          </a:p>
          <a:p>
            <a:pPr>
              <a:lnSpc>
                <a:spcPts val="4400"/>
              </a:lnSpc>
              <a:buFont typeface="Wingdings" pitchFamily="2" charset="2"/>
              <a:buChar char="Ø"/>
            </a:pPr>
            <a:r>
              <a:rPr lang="en-US" altLang="zh-CN" sz="2600" b="1" dirty="0" smtClean="0">
                <a:latin typeface="+mn-ea"/>
              </a:rPr>
              <a:t>  </a:t>
            </a:r>
            <a:r>
              <a:rPr lang="zh-CN" altLang="en-US" sz="2600" b="1" dirty="0" smtClean="0">
                <a:latin typeface="+mn-ea"/>
              </a:rPr>
              <a:t>负有安全生产监督管理职责的部门</a:t>
            </a:r>
            <a:endParaRPr lang="zh-CN" altLang="en-US" sz="2600" dirty="0">
              <a:latin typeface="+mn-ea"/>
            </a:endParaRPr>
          </a:p>
        </p:txBody>
      </p:sp>
    </p:spTree>
    <p:extLst>
      <p:ext uri="{BB962C8B-B14F-4D97-AF65-F5344CB8AC3E}">
        <p14:creationId xmlns="" xmlns:p14="http://schemas.microsoft.com/office/powerpoint/2010/main" val="516192416"/>
      </p:ext>
    </p:extLst>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行云流水">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行云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3173</TotalTime>
  <Words>3349</Words>
  <Application>Microsoft Office PowerPoint</Application>
  <PresentationFormat>全屏显示(16:9)</PresentationFormat>
  <Paragraphs>398</Paragraphs>
  <Slides>59</Slides>
  <Notes>44</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行云流水</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 </vt:lpstr>
      <vt:lpstr>幻灯片 42</vt:lpstr>
      <vt:lpstr>法律责任</vt:lpstr>
      <vt:lpstr>幻灯片 44</vt:lpstr>
      <vt:lpstr>幻灯片 45</vt:lpstr>
      <vt:lpstr>法律责任</vt:lpstr>
      <vt:lpstr>法律责任</vt:lpstr>
      <vt:lpstr>法律责任</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淡雅蓝色</dc:title>
  <dc:creator>第一PPT模板网：www.1ppt.com</dc:creator>
  <cp:keywords>第一PPT模板网：www.1ppt.com</cp:keywords>
  <cp:lastModifiedBy>谢晓宏</cp:lastModifiedBy>
  <cp:revision>226</cp:revision>
  <dcterms:created xsi:type="dcterms:W3CDTF">2014-11-26T04:04:33Z</dcterms:created>
  <dcterms:modified xsi:type="dcterms:W3CDTF">2018-07-16T09:06:06Z</dcterms:modified>
</cp:coreProperties>
</file>